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7" r:id="rId2"/>
    <p:sldId id="272" r:id="rId3"/>
    <p:sldId id="271" r:id="rId4"/>
    <p:sldId id="259" r:id="rId5"/>
    <p:sldId id="261" r:id="rId6"/>
    <p:sldId id="265" r:id="rId7"/>
    <p:sldId id="270"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618"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16C28B-AC4E-4609-8E4C-1304D4C96CAC}" type="datetimeFigureOut">
              <a:rPr lang="en-GB" smtClean="0"/>
              <a:pPr/>
              <a:t>28/02/2021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DA93D1-FB76-4147-BAC6-83EB2F84843C}" type="slidenum">
              <a:rPr lang="en-GB" smtClean="0"/>
              <a:pPr/>
              <a:t>‹#›</a:t>
            </a:fld>
            <a:endParaRPr lang="en-GB"/>
          </a:p>
        </p:txBody>
      </p:sp>
    </p:spTree>
    <p:extLst>
      <p:ext uri="{BB962C8B-B14F-4D97-AF65-F5344CB8AC3E}">
        <p14:creationId xmlns:p14="http://schemas.microsoft.com/office/powerpoint/2010/main" val="327910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DA93D1-FB76-4147-BAC6-83EB2F84843C}"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DA93D1-FB76-4147-BAC6-83EB2F84843C}"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DA93D1-FB76-4147-BAC6-83EB2F84843C}" type="slidenum">
              <a:rPr lang="en-GB" smtClean="0"/>
              <a:pPr/>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DA93D1-FB76-4147-BAC6-83EB2F84843C}"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DA93D1-FB76-4147-BAC6-83EB2F84843C}" type="slidenum">
              <a:rPr lang="en-GB" smtClean="0"/>
              <a:pPr/>
              <a:t>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88C5D6-AF69-4EE8-9CEE-E5E0A86F7432}" type="datetimeFigureOut">
              <a:rPr lang="en-GB" smtClean="0"/>
              <a:pPr/>
              <a:t>28/02/2021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9173D3-CD55-4837-9F59-692D6FA0FD83}"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88C5D6-AF69-4EE8-9CEE-E5E0A86F7432}" type="datetimeFigureOut">
              <a:rPr lang="en-GB" smtClean="0"/>
              <a:pPr/>
              <a:t>28/02/2021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9173D3-CD55-4837-9F59-692D6FA0FD83}"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truetube.co.uk/film/muslim-prayer"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teach/class-clips-video/religious-education-ks2-my-life-my-religion-prayer-in-islam/zjndxyc" TargetMode="External"/><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upload.wikimedia.org/wikipedia/en/a/a5/Modern.prayer.mat.jpg"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truetube.co.uk/film/holy-cribs-mosque"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39"/>
            <a:ext cx="8784976" cy="1738277"/>
          </a:xfrm>
        </p:spPr>
        <p:style>
          <a:lnRef idx="1">
            <a:schemeClr val="accent5"/>
          </a:lnRef>
          <a:fillRef idx="2">
            <a:schemeClr val="accent5"/>
          </a:fillRef>
          <a:effectRef idx="1">
            <a:schemeClr val="accent5"/>
          </a:effectRef>
          <a:fontRef idx="minor">
            <a:schemeClr val="dk1"/>
          </a:fontRef>
        </p:style>
        <p:txBody>
          <a:bodyPr>
            <a:normAutofit/>
          </a:bodyPr>
          <a:lstStyle/>
          <a:p>
            <a:r>
              <a:rPr lang="en-GB" sz="4800" b="1" u="sng" dirty="0">
                <a:latin typeface="Twinkl Cursive Looped" panose="02000000000000000000" pitchFamily="2" charset="0"/>
              </a:rPr>
              <a:t>How do Muslims Pray?</a:t>
            </a:r>
          </a:p>
        </p:txBody>
      </p:sp>
      <p:sp>
        <p:nvSpPr>
          <p:cNvPr id="3" name="TextBox 2"/>
          <p:cNvSpPr txBox="1"/>
          <p:nvPr/>
        </p:nvSpPr>
        <p:spPr>
          <a:xfrm>
            <a:off x="683568" y="1700808"/>
            <a:ext cx="7560840" cy="523220"/>
          </a:xfrm>
          <a:prstGeom prst="rect">
            <a:avLst/>
          </a:prstGeom>
          <a:noFill/>
        </p:spPr>
        <p:txBody>
          <a:bodyPr wrap="square" rtlCol="0">
            <a:spAutoFit/>
          </a:bodyPr>
          <a:lstStyle/>
          <a:p>
            <a:endParaRPr lang="en-GB" sz="2800" dirty="0"/>
          </a:p>
        </p:txBody>
      </p:sp>
      <p:sp>
        <p:nvSpPr>
          <p:cNvPr id="4" name="Text Box 6"/>
          <p:cNvSpPr txBox="1">
            <a:spLocks noChangeArrowheads="1"/>
          </p:cNvSpPr>
          <p:nvPr/>
        </p:nvSpPr>
        <p:spPr bwMode="auto">
          <a:xfrm>
            <a:off x="5551559" y="4823679"/>
            <a:ext cx="3262370" cy="1569660"/>
          </a:xfrm>
          <a:prstGeom prst="rect">
            <a:avLst/>
          </a:prstGeom>
          <a:solidFill>
            <a:srgbClr val="FFCC99"/>
          </a:solidFill>
          <a:ln w="5715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spcBef>
                <a:spcPct val="50000"/>
              </a:spcBef>
            </a:pPr>
            <a:r>
              <a:rPr lang="en-GB" sz="2400" b="1" u="sng" dirty="0">
                <a:solidFill>
                  <a:srgbClr val="0000FF"/>
                </a:solidFill>
                <a:latin typeface="Twinkl Cursive Looped" panose="02000000000000000000" pitchFamily="2" charset="0"/>
              </a:rPr>
              <a:t>Does it feel different to do something with your speech, action and mind or intention?</a:t>
            </a:r>
            <a:endParaRPr lang="en-GB" sz="2400" b="1" dirty="0">
              <a:solidFill>
                <a:schemeClr val="tx2"/>
              </a:solidFill>
              <a:latin typeface="Twinkl Cursive Looped" panose="02000000000000000000" pitchFamily="2" charset="0"/>
            </a:endParaRPr>
          </a:p>
        </p:txBody>
      </p:sp>
      <p:sp>
        <p:nvSpPr>
          <p:cNvPr id="5" name="TextBox 4"/>
          <p:cNvSpPr txBox="1"/>
          <p:nvPr/>
        </p:nvSpPr>
        <p:spPr>
          <a:xfrm>
            <a:off x="395536" y="2132856"/>
            <a:ext cx="7560840" cy="1815882"/>
          </a:xfrm>
          <a:prstGeom prst="rect">
            <a:avLst/>
          </a:prstGeom>
          <a:solidFill>
            <a:srgbClr val="00B0F0"/>
          </a:solidFill>
          <a:ln w="38100">
            <a:solidFill>
              <a:schemeClr val="accent2"/>
            </a:solidFill>
          </a:ln>
          <a:effectLst>
            <a:glow rad="101600">
              <a:schemeClr val="accent4">
                <a:satMod val="175000"/>
                <a:alpha val="40000"/>
              </a:schemeClr>
            </a:glow>
          </a:effectLst>
        </p:spPr>
        <p:txBody>
          <a:bodyPr wrap="square" rtlCol="0">
            <a:spAutoFit/>
          </a:bodyPr>
          <a:lstStyle/>
          <a:p>
            <a:r>
              <a:rPr lang="en-GB" sz="2800" b="1" u="sng" dirty="0">
                <a:latin typeface="Twinkl Cursive Looped" panose="02000000000000000000" pitchFamily="2" charset="0"/>
              </a:rPr>
              <a:t>Learning Objective:</a:t>
            </a:r>
          </a:p>
          <a:p>
            <a:r>
              <a:rPr lang="en-GB" sz="2800" b="1" dirty="0">
                <a:latin typeface="Twinkl Cursive Looped" panose="02000000000000000000" pitchFamily="2" charset="0"/>
              </a:rPr>
              <a:t>To know the facts about prayer in Islam</a:t>
            </a:r>
          </a:p>
          <a:p>
            <a:r>
              <a:rPr lang="en-GB" sz="2800" b="1" dirty="0">
                <a:latin typeface="Twinkl Cursive Looped" panose="02000000000000000000" pitchFamily="2" charset="0"/>
              </a:rPr>
              <a:t>To consider the benefits and challenges of this approach to prayer</a:t>
            </a:r>
          </a:p>
        </p:txBody>
      </p:sp>
      <p:sp>
        <p:nvSpPr>
          <p:cNvPr id="6" name="TextBox 5"/>
          <p:cNvSpPr txBox="1"/>
          <p:nvPr/>
        </p:nvSpPr>
        <p:spPr>
          <a:xfrm>
            <a:off x="19822" y="5055494"/>
            <a:ext cx="7204881" cy="369332"/>
          </a:xfrm>
          <a:prstGeom prst="rect">
            <a:avLst/>
          </a:prstGeom>
          <a:noFill/>
        </p:spPr>
        <p:txBody>
          <a:bodyPr wrap="square" rtlCol="0">
            <a:spAutoFit/>
          </a:bodyPr>
          <a:lstStyle/>
          <a:p>
            <a:pPr marL="342900" indent="-342900">
              <a:buAutoNum type="arabicPeriod"/>
            </a:pPr>
            <a:r>
              <a:rPr lang="en-GB" dirty="0">
                <a:latin typeface="Twinkl Cursive Looped" panose="02000000000000000000" pitchFamily="2" charset="0"/>
              </a:rPr>
              <a:t>Say hello to the person next to you</a:t>
            </a:r>
          </a:p>
        </p:txBody>
      </p:sp>
      <p:sp>
        <p:nvSpPr>
          <p:cNvPr id="7" name="TextBox 6"/>
          <p:cNvSpPr txBox="1"/>
          <p:nvPr/>
        </p:nvSpPr>
        <p:spPr>
          <a:xfrm>
            <a:off x="0" y="5391052"/>
            <a:ext cx="7204881" cy="369332"/>
          </a:xfrm>
          <a:prstGeom prst="rect">
            <a:avLst/>
          </a:prstGeom>
          <a:noFill/>
        </p:spPr>
        <p:txBody>
          <a:bodyPr wrap="square" rtlCol="0">
            <a:spAutoFit/>
          </a:bodyPr>
          <a:lstStyle/>
          <a:p>
            <a:r>
              <a:rPr lang="en-GB" dirty="0">
                <a:latin typeface="Twinkl Cursive Looped" panose="02000000000000000000" pitchFamily="2" charset="0"/>
              </a:rPr>
              <a:t>2. Now stand up, shake their hand and say hello</a:t>
            </a:r>
          </a:p>
        </p:txBody>
      </p:sp>
      <p:sp>
        <p:nvSpPr>
          <p:cNvPr id="8" name="TextBox 7"/>
          <p:cNvSpPr txBox="1"/>
          <p:nvPr/>
        </p:nvSpPr>
        <p:spPr>
          <a:xfrm>
            <a:off x="19822" y="5747008"/>
            <a:ext cx="7204881" cy="646331"/>
          </a:xfrm>
          <a:prstGeom prst="rect">
            <a:avLst/>
          </a:prstGeom>
          <a:noFill/>
        </p:spPr>
        <p:txBody>
          <a:bodyPr wrap="square" rtlCol="0">
            <a:spAutoFit/>
          </a:bodyPr>
          <a:lstStyle/>
          <a:p>
            <a:r>
              <a:rPr lang="en-GB" dirty="0">
                <a:latin typeface="Twinkl Cursive Looped" panose="02000000000000000000" pitchFamily="2" charset="0"/>
              </a:rPr>
              <a:t>3. Now do it again, but </a:t>
            </a:r>
            <a:r>
              <a:rPr lang="en-GB" u="sng" dirty="0">
                <a:latin typeface="Twinkl Cursive Looped" panose="02000000000000000000" pitchFamily="2" charset="0"/>
              </a:rPr>
              <a:t>really mean it </a:t>
            </a:r>
            <a:r>
              <a:rPr lang="en-GB" dirty="0">
                <a:latin typeface="Twinkl Cursive Looped" panose="02000000000000000000" pitchFamily="2" charset="0"/>
              </a:rPr>
              <a:t>this time </a:t>
            </a:r>
          </a:p>
          <a:p>
            <a:r>
              <a:rPr lang="en-GB" dirty="0">
                <a:latin typeface="Twinkl Cursive Looped" panose="02000000000000000000" pitchFamily="2" charset="0"/>
              </a:rPr>
              <a:t>(you could even smile or make eye contact!)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3" name="Object 2"/>
          <p:cNvGraphicFramePr>
            <a:graphicFrameLocks noChangeAspect="1"/>
          </p:cNvGraphicFramePr>
          <p:nvPr>
            <p:extLst>
              <p:ext uri="{D42A27DB-BD31-4B8C-83A1-F6EECF244321}">
                <p14:modId xmlns:p14="http://schemas.microsoft.com/office/powerpoint/2010/main" val="3946390546"/>
              </p:ext>
            </p:extLst>
          </p:nvPr>
        </p:nvGraphicFramePr>
        <p:xfrm>
          <a:off x="-396552" y="-19738"/>
          <a:ext cx="10071101" cy="6864350"/>
        </p:xfrm>
        <a:graphic>
          <a:graphicData uri="http://schemas.openxmlformats.org/presentationml/2006/ole">
            <mc:AlternateContent xmlns:mc="http://schemas.openxmlformats.org/markup-compatibility/2006">
              <mc:Choice xmlns:v="urn:schemas-microsoft-com:vml" Requires="v">
                <p:oleObj spid="_x0000_s1037" name="Document" r:id="rId3" imgW="9832637" imgH="6697841" progId="Word.Document.12">
                  <p:embed/>
                </p:oleObj>
              </mc:Choice>
              <mc:Fallback>
                <p:oleObj name="Document" r:id="rId3" imgW="9832637" imgH="6697841" progId="Word.Document.12">
                  <p:embed/>
                  <p:pic>
                    <p:nvPicPr>
                      <p:cNvPr id="0" name=""/>
                      <p:cNvPicPr/>
                      <p:nvPr/>
                    </p:nvPicPr>
                    <p:blipFill>
                      <a:blip r:embed="rId4"/>
                      <a:stretch>
                        <a:fillRect/>
                      </a:stretch>
                    </p:blipFill>
                    <p:spPr>
                      <a:xfrm>
                        <a:off x="-396552" y="-19738"/>
                        <a:ext cx="10071101" cy="6864350"/>
                      </a:xfrm>
                      <a:prstGeom prst="rect">
                        <a:avLst/>
                      </a:prstGeom>
                    </p:spPr>
                  </p:pic>
                </p:oleObj>
              </mc:Fallback>
            </mc:AlternateContent>
          </a:graphicData>
        </a:graphic>
      </p:graphicFrame>
    </p:spTree>
    <p:extLst>
      <p:ext uri="{BB962C8B-B14F-4D97-AF65-F5344CB8AC3E}">
        <p14:creationId xmlns:p14="http://schemas.microsoft.com/office/powerpoint/2010/main" val="3938672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WordArt 4"/>
          <p:cNvSpPr>
            <a:spLocks noChangeArrowheads="1" noChangeShapeType="1" noTextEdit="1"/>
          </p:cNvSpPr>
          <p:nvPr/>
        </p:nvSpPr>
        <p:spPr bwMode="auto">
          <a:xfrm>
            <a:off x="2339752" y="332656"/>
            <a:ext cx="4176241" cy="719361"/>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GB" sz="4400" b="1" kern="10" dirty="0">
                <a:ln w="9525">
                  <a:solidFill>
                    <a:srgbClr val="000000"/>
                  </a:solidFill>
                  <a:round/>
                  <a:headEnd/>
                  <a:tailEnd/>
                </a:ln>
                <a:solidFill>
                  <a:srgbClr val="00FF00"/>
                </a:solidFill>
                <a:latin typeface="Twinkl Cursive Looped" panose="02000000000000000000" pitchFamily="2" charset="0"/>
              </a:rPr>
              <a:t>What is Salah?</a:t>
            </a:r>
          </a:p>
        </p:txBody>
      </p:sp>
      <p:sp>
        <p:nvSpPr>
          <p:cNvPr id="3077" name="Text Box 5"/>
          <p:cNvSpPr txBox="1">
            <a:spLocks noChangeArrowheads="1"/>
          </p:cNvSpPr>
          <p:nvPr/>
        </p:nvSpPr>
        <p:spPr bwMode="auto">
          <a:xfrm>
            <a:off x="250825" y="1268413"/>
            <a:ext cx="8713788" cy="1384995"/>
          </a:xfrm>
          <a:prstGeom prst="rect">
            <a:avLst/>
          </a:prstGeom>
          <a:solidFill>
            <a:srgbClr val="CC99FF"/>
          </a:solidFill>
          <a:ln w="57150">
            <a:solidFill>
              <a:srgbClr val="80008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sz="2800" b="1" dirty="0">
                <a:solidFill>
                  <a:schemeClr val="tx2"/>
                </a:solidFill>
                <a:latin typeface="Twinkl Cursive Looped" panose="02000000000000000000" pitchFamily="2" charset="0"/>
              </a:rPr>
              <a:t>Salah is the Arabic word for prayer. Salah involves both words and actions. This helps to focus the body and mind on Allah during prayers.</a:t>
            </a:r>
          </a:p>
        </p:txBody>
      </p:sp>
      <p:sp>
        <p:nvSpPr>
          <p:cNvPr id="2" name="TextBox 1"/>
          <p:cNvSpPr txBox="1"/>
          <p:nvPr/>
        </p:nvSpPr>
        <p:spPr>
          <a:xfrm>
            <a:off x="467544" y="3140968"/>
            <a:ext cx="7920880" cy="707886"/>
          </a:xfrm>
          <a:prstGeom prst="rect">
            <a:avLst/>
          </a:prstGeom>
          <a:noFill/>
        </p:spPr>
        <p:txBody>
          <a:bodyPr wrap="square" rtlCol="0">
            <a:spAutoFit/>
          </a:bodyPr>
          <a:lstStyle/>
          <a:p>
            <a:r>
              <a:rPr lang="en-GB" sz="4000" b="1" i="1" u="sng" dirty="0">
                <a:solidFill>
                  <a:srgbClr val="C00000"/>
                </a:solidFill>
                <a:latin typeface="Twinkl Cursive Looped" panose="02000000000000000000" pitchFamily="2" charset="0"/>
              </a:rPr>
              <a:t>Copy this definition</a:t>
            </a:r>
          </a:p>
        </p:txBody>
      </p:sp>
      <p:sp>
        <p:nvSpPr>
          <p:cNvPr id="3" name="TextBox 2"/>
          <p:cNvSpPr txBox="1"/>
          <p:nvPr/>
        </p:nvSpPr>
        <p:spPr>
          <a:xfrm>
            <a:off x="250825" y="4204592"/>
            <a:ext cx="5112568" cy="1815882"/>
          </a:xfrm>
          <a:prstGeom prst="rect">
            <a:avLst/>
          </a:prstGeom>
          <a:noFill/>
        </p:spPr>
        <p:txBody>
          <a:bodyPr wrap="square" rtlCol="0">
            <a:spAutoFit/>
          </a:bodyPr>
          <a:lstStyle/>
          <a:p>
            <a:r>
              <a:rPr lang="en-GB" sz="2800" dirty="0">
                <a:latin typeface="Twinkl Cursive Looped" panose="02000000000000000000" pitchFamily="2" charset="0"/>
              </a:rPr>
              <a:t>Now watch this explanation (click on the picture) and demonstration of prayer and answer the questions.</a:t>
            </a:r>
          </a:p>
        </p:txBody>
      </p:sp>
      <p:pic>
        <p:nvPicPr>
          <p:cNvPr id="2050" name="Picture 2" descr="http://www.truetube.co.uk/sites/www.truetube.co.uk/files/film-thumbs/sample_thumb_634420388174249745_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8964" y="3900484"/>
            <a:ext cx="3595036" cy="2007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777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04664"/>
            <a:ext cx="6624736" cy="648072"/>
          </a:xfrm>
        </p:spPr>
        <p:txBody>
          <a:bodyPr>
            <a:normAutofit/>
          </a:bodyPr>
          <a:lstStyle/>
          <a:p>
            <a:r>
              <a:rPr lang="en-GB" sz="3600" u="sng" dirty="0">
                <a:latin typeface="Twinkl Cursive Looped" panose="02000000000000000000" pitchFamily="2" charset="0"/>
              </a:rPr>
              <a:t>When do Muslims pray?</a:t>
            </a:r>
          </a:p>
        </p:txBody>
      </p:sp>
      <p:sp>
        <p:nvSpPr>
          <p:cNvPr id="5" name="Rectangle 4"/>
          <p:cNvSpPr/>
          <p:nvPr/>
        </p:nvSpPr>
        <p:spPr>
          <a:xfrm>
            <a:off x="251520" y="1052736"/>
            <a:ext cx="8712968" cy="5776327"/>
          </a:xfrm>
          <a:prstGeom prst="rect">
            <a:avLst/>
          </a:prstGeom>
        </p:spPr>
        <p:txBody>
          <a:bodyPr wrap="square">
            <a:spAutoFit/>
          </a:bodyPr>
          <a:lstStyle/>
          <a:p>
            <a:r>
              <a:rPr lang="en-GB" sz="2400" dirty="0">
                <a:latin typeface="Twinkl Cursive Looped" panose="02000000000000000000" pitchFamily="2" charset="0"/>
              </a:rPr>
              <a:t>God ordered Muslims to pray at five set times of day:</a:t>
            </a:r>
          </a:p>
          <a:p>
            <a:endParaRPr lang="en-GB" sz="2400" dirty="0">
              <a:latin typeface="Twinkl Cursive Looped" panose="02000000000000000000" pitchFamily="2" charset="0"/>
            </a:endParaRPr>
          </a:p>
          <a:p>
            <a:r>
              <a:rPr lang="en-GB" sz="2400" dirty="0">
                <a:latin typeface="Twinkl Cursive Looped" panose="02000000000000000000" pitchFamily="2" charset="0"/>
              </a:rPr>
              <a:t>1. Dawn, before sunrise</a:t>
            </a:r>
          </a:p>
          <a:p>
            <a:r>
              <a:rPr lang="en-GB" sz="2400" dirty="0">
                <a:latin typeface="Twinkl Cursive Looped" panose="02000000000000000000" pitchFamily="2" charset="0"/>
              </a:rPr>
              <a:t>2. Midday</a:t>
            </a:r>
          </a:p>
          <a:p>
            <a:r>
              <a:rPr lang="en-GB" sz="2400" dirty="0">
                <a:latin typeface="Twinkl Cursive Looped" panose="02000000000000000000" pitchFamily="2" charset="0"/>
              </a:rPr>
              <a:t>3. The late part of the afternoon</a:t>
            </a:r>
          </a:p>
          <a:p>
            <a:r>
              <a:rPr lang="en-GB" sz="2400" i="1" dirty="0">
                <a:latin typeface="Twinkl Cursive Looped" panose="02000000000000000000" pitchFamily="2" charset="0"/>
              </a:rPr>
              <a:t>4. </a:t>
            </a:r>
            <a:r>
              <a:rPr lang="en-GB" sz="2400" dirty="0">
                <a:latin typeface="Twinkl Cursive Looped" panose="02000000000000000000" pitchFamily="2" charset="0"/>
              </a:rPr>
              <a:t>Just after sunset</a:t>
            </a:r>
          </a:p>
          <a:p>
            <a:r>
              <a:rPr lang="en-GB" sz="2400" i="1" dirty="0">
                <a:latin typeface="Twinkl Cursive Looped" panose="02000000000000000000" pitchFamily="2" charset="0"/>
              </a:rPr>
              <a:t>5. </a:t>
            </a:r>
            <a:r>
              <a:rPr lang="en-GB" sz="2400" dirty="0">
                <a:latin typeface="Twinkl Cursive Looped" panose="02000000000000000000" pitchFamily="2" charset="0"/>
              </a:rPr>
              <a:t>Between sunset and midnight</a:t>
            </a:r>
          </a:p>
          <a:p>
            <a:endParaRPr lang="en-GB" sz="2400" dirty="0">
              <a:latin typeface="Twinkl Cursive Looped" panose="02000000000000000000" pitchFamily="2" charset="0"/>
            </a:endParaRPr>
          </a:p>
          <a:p>
            <a:r>
              <a:rPr lang="en-GB" sz="2400" dirty="0">
                <a:latin typeface="Twinkl Cursive Looped" panose="02000000000000000000" pitchFamily="2" charset="0"/>
              </a:rPr>
              <a:t>All Muslims try to do this. Muslim children as young as seven are encouraged to pray.</a:t>
            </a:r>
          </a:p>
          <a:p>
            <a:endParaRPr lang="en-GB" sz="2400" dirty="0">
              <a:latin typeface="Twinkl Cursive Looped" panose="02000000000000000000" pitchFamily="2" charset="0"/>
            </a:endParaRPr>
          </a:p>
          <a:p>
            <a:r>
              <a:rPr lang="en-GB" sz="2400" dirty="0">
                <a:latin typeface="Twinkl Cursive Looped" panose="02000000000000000000" pitchFamily="2" charset="0"/>
              </a:rPr>
              <a:t>This is another useful clip to watch from BBC:</a:t>
            </a:r>
          </a:p>
          <a:p>
            <a:r>
              <a:rPr lang="en-GB" sz="2400" dirty="0">
                <a:latin typeface="Twinkl Cursive Looped" panose="02000000000000000000" pitchFamily="2" charset="0"/>
                <a:hlinkClick r:id="rId3"/>
              </a:rPr>
              <a:t>https://www.bbc.co.uk/teach/class-clips-video/religious-education-ks2-my-life-my-religion-prayer-in-islam/zjndxyc</a:t>
            </a:r>
            <a:endParaRPr lang="en-GB" sz="2400" dirty="0">
              <a:latin typeface="Twinkl Cursive Looped" panose="02000000000000000000" pitchFamily="2" charset="0"/>
            </a:endParaRPr>
          </a:p>
          <a:p>
            <a:endParaRPr lang="en-GB" sz="2400" dirty="0">
              <a:latin typeface="Twinkl Cursive Looped" panose="020000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32656"/>
            <a:ext cx="7772400" cy="1029419"/>
          </a:xfrm>
        </p:spPr>
        <p:txBody>
          <a:bodyPr/>
          <a:lstStyle/>
          <a:p>
            <a:r>
              <a:rPr lang="en-GB" dirty="0">
                <a:latin typeface="Twinkl Cursive Looped" panose="02000000000000000000" pitchFamily="2" charset="0"/>
              </a:rPr>
              <a:t>Activity</a:t>
            </a:r>
          </a:p>
        </p:txBody>
      </p:sp>
      <p:sp>
        <p:nvSpPr>
          <p:cNvPr id="3" name="Text Placeholder 2"/>
          <p:cNvSpPr>
            <a:spLocks noGrp="1"/>
          </p:cNvSpPr>
          <p:nvPr>
            <p:ph type="body" idx="1"/>
          </p:nvPr>
        </p:nvSpPr>
        <p:spPr>
          <a:xfrm>
            <a:off x="735900" y="1628800"/>
            <a:ext cx="8280920" cy="1406872"/>
          </a:xfrm>
        </p:spPr>
        <p:txBody>
          <a:bodyPr>
            <a:normAutofit/>
          </a:bodyPr>
          <a:lstStyle/>
          <a:p>
            <a:r>
              <a:rPr lang="en-GB" sz="2400" dirty="0">
                <a:solidFill>
                  <a:schemeClr val="accent1">
                    <a:lumMod val="75000"/>
                  </a:schemeClr>
                </a:solidFill>
                <a:latin typeface="Twinkl Cursive Looped" panose="02000000000000000000" pitchFamily="2" charset="0"/>
              </a:rPr>
              <a:t>Make a schedule of your day and work out how you would need to change it if you had to make time for Salah prayers. Use the attached sheet or your green book.</a:t>
            </a:r>
          </a:p>
          <a:p>
            <a:endParaRPr lang="en-GB" dirty="0">
              <a:solidFill>
                <a:schemeClr val="accent1">
                  <a:lumMod val="75000"/>
                </a:schemeClr>
              </a:solidFill>
              <a:latin typeface="Twinkl Cursive Looped" panose="02000000000000000000" pitchFamily="2" charset="0"/>
            </a:endParaRPr>
          </a:p>
          <a:p>
            <a:endParaRPr lang="en-GB" dirty="0">
              <a:solidFill>
                <a:schemeClr val="accent1">
                  <a:lumMod val="75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489489023"/>
              </p:ext>
            </p:extLst>
          </p:nvPr>
        </p:nvGraphicFramePr>
        <p:xfrm>
          <a:off x="467544" y="2636912"/>
          <a:ext cx="6312024" cy="3881226"/>
        </p:xfrm>
        <a:graphic>
          <a:graphicData uri="http://schemas.openxmlformats.org/drawingml/2006/table">
            <a:tbl>
              <a:tblPr firstRow="1" bandRow="1">
                <a:tableStyleId>{5C22544A-7EE6-4342-B048-85BDC9FD1C3A}</a:tableStyleId>
              </a:tblPr>
              <a:tblGrid>
                <a:gridCol w="1440160">
                  <a:extLst>
                    <a:ext uri="{9D8B030D-6E8A-4147-A177-3AD203B41FA5}">
                      <a16:colId xmlns:a16="http://schemas.microsoft.com/office/drawing/2014/main" val="20000"/>
                    </a:ext>
                  </a:extLst>
                </a:gridCol>
                <a:gridCol w="4871864">
                  <a:extLst>
                    <a:ext uri="{9D8B030D-6E8A-4147-A177-3AD203B41FA5}">
                      <a16:colId xmlns:a16="http://schemas.microsoft.com/office/drawing/2014/main" val="20001"/>
                    </a:ext>
                  </a:extLst>
                </a:gridCol>
              </a:tblGrid>
              <a:tr h="646871">
                <a:tc>
                  <a:txBody>
                    <a:bodyPr/>
                    <a:lstStyle/>
                    <a:p>
                      <a:r>
                        <a:rPr lang="en-GB" dirty="0">
                          <a:latin typeface="Twinkl Cursive Looped" panose="02000000000000000000" pitchFamily="2" charset="0"/>
                        </a:rPr>
                        <a:t>Time</a:t>
                      </a:r>
                    </a:p>
                  </a:txBody>
                  <a:tcPr/>
                </a:tc>
                <a:tc>
                  <a:txBody>
                    <a:bodyPr/>
                    <a:lstStyle/>
                    <a:p>
                      <a:r>
                        <a:rPr lang="en-GB" dirty="0">
                          <a:latin typeface="Twinkl Cursive Looped" panose="02000000000000000000" pitchFamily="2" charset="0"/>
                        </a:rPr>
                        <a:t>Activity</a:t>
                      </a:r>
                    </a:p>
                  </a:txBody>
                  <a:tcPr/>
                </a:tc>
                <a:extLst>
                  <a:ext uri="{0D108BD9-81ED-4DB2-BD59-A6C34878D82A}">
                    <a16:rowId xmlns:a16="http://schemas.microsoft.com/office/drawing/2014/main" val="10000"/>
                  </a:ext>
                </a:extLst>
              </a:tr>
              <a:tr h="646871">
                <a:tc>
                  <a:txBody>
                    <a:bodyPr/>
                    <a:lstStyle/>
                    <a:p>
                      <a:r>
                        <a:rPr lang="en-GB" dirty="0">
                          <a:solidFill>
                            <a:srgbClr val="FF0000"/>
                          </a:solidFill>
                          <a:latin typeface="Twinkl Cursive Looped" panose="02000000000000000000" pitchFamily="2" charset="0"/>
                        </a:rPr>
                        <a:t>5.30am </a:t>
                      </a:r>
                      <a:endParaRPr lang="en-GB" dirty="0">
                        <a:latin typeface="Twinkl Cursive Looped" panose="02000000000000000000" pitchFamily="2" charset="0"/>
                      </a:endParaRPr>
                    </a:p>
                    <a:p>
                      <a:r>
                        <a:rPr lang="en-GB" dirty="0">
                          <a:latin typeface="Twinkl Cursive Looped" panose="02000000000000000000" pitchFamily="2" charset="0"/>
                        </a:rPr>
                        <a:t>7am</a:t>
                      </a:r>
                    </a:p>
                  </a:txBody>
                  <a:tcPr/>
                </a:tc>
                <a:tc>
                  <a:txBody>
                    <a:bodyPr/>
                    <a:lstStyle/>
                    <a:p>
                      <a:r>
                        <a:rPr lang="en-GB" dirty="0">
                          <a:solidFill>
                            <a:srgbClr val="FF0000"/>
                          </a:solidFill>
                          <a:latin typeface="Twinkl Cursive Looped" panose="02000000000000000000" pitchFamily="2" charset="0"/>
                        </a:rPr>
                        <a:t>Morning prayers</a:t>
                      </a:r>
                    </a:p>
                    <a:p>
                      <a:r>
                        <a:rPr lang="en-GB" dirty="0">
                          <a:latin typeface="Twinkl Cursive Looped" panose="02000000000000000000" pitchFamily="2" charset="0"/>
                        </a:rPr>
                        <a:t>Get up, have breakfast, get dressed</a:t>
                      </a:r>
                    </a:p>
                  </a:txBody>
                  <a:tcPr/>
                </a:tc>
                <a:extLst>
                  <a:ext uri="{0D108BD9-81ED-4DB2-BD59-A6C34878D82A}">
                    <a16:rowId xmlns:a16="http://schemas.microsoft.com/office/drawing/2014/main" val="10001"/>
                  </a:ext>
                </a:extLst>
              </a:tr>
              <a:tr h="646871">
                <a:tc>
                  <a:txBody>
                    <a:bodyPr/>
                    <a:lstStyle/>
                    <a:p>
                      <a:r>
                        <a:rPr lang="en-GB" dirty="0">
                          <a:latin typeface="Twinkl Cursive Looped" panose="02000000000000000000" pitchFamily="2" charset="0"/>
                        </a:rPr>
                        <a:t>7.40am</a:t>
                      </a:r>
                    </a:p>
                  </a:txBody>
                  <a:tcPr/>
                </a:tc>
                <a:tc>
                  <a:txBody>
                    <a:bodyPr/>
                    <a:lstStyle/>
                    <a:p>
                      <a:r>
                        <a:rPr lang="en-GB" dirty="0">
                          <a:latin typeface="Twinkl Cursive Looped" panose="02000000000000000000" pitchFamily="2" charset="0"/>
                        </a:rPr>
                        <a:t>Leave for school</a:t>
                      </a:r>
                    </a:p>
                  </a:txBody>
                  <a:tcPr/>
                </a:tc>
                <a:extLst>
                  <a:ext uri="{0D108BD9-81ED-4DB2-BD59-A6C34878D82A}">
                    <a16:rowId xmlns:a16="http://schemas.microsoft.com/office/drawing/2014/main" val="10002"/>
                  </a:ext>
                </a:extLst>
              </a:tr>
              <a:tr h="646871">
                <a:tc>
                  <a:txBody>
                    <a:bodyPr/>
                    <a:lstStyle/>
                    <a:p>
                      <a:r>
                        <a:rPr lang="en-GB" dirty="0">
                          <a:latin typeface="Twinkl Cursive Looped" panose="02000000000000000000" pitchFamily="2" charset="0"/>
                        </a:rPr>
                        <a:t>8.20am</a:t>
                      </a:r>
                    </a:p>
                  </a:txBody>
                  <a:tcPr/>
                </a:tc>
                <a:tc>
                  <a:txBody>
                    <a:bodyPr/>
                    <a:lstStyle/>
                    <a:p>
                      <a:r>
                        <a:rPr lang="en-GB" dirty="0">
                          <a:latin typeface="Twinkl Cursive Looped" panose="02000000000000000000" pitchFamily="2" charset="0"/>
                        </a:rPr>
                        <a:t>Arrive at school</a:t>
                      </a:r>
                    </a:p>
                  </a:txBody>
                  <a:tcPr/>
                </a:tc>
                <a:extLst>
                  <a:ext uri="{0D108BD9-81ED-4DB2-BD59-A6C34878D82A}">
                    <a16:rowId xmlns:a16="http://schemas.microsoft.com/office/drawing/2014/main" val="10003"/>
                  </a:ext>
                </a:extLst>
              </a:tr>
              <a:tr h="646871">
                <a:tc>
                  <a:txBody>
                    <a:bodyPr/>
                    <a:lstStyle/>
                    <a:p>
                      <a:r>
                        <a:rPr lang="en-GB" dirty="0">
                          <a:latin typeface="Twinkl Cursive Looped" panose="02000000000000000000" pitchFamily="2" charset="0"/>
                        </a:rPr>
                        <a:t>8.45am</a:t>
                      </a:r>
                    </a:p>
                  </a:txBody>
                  <a:tcPr/>
                </a:tc>
                <a:tc>
                  <a:txBody>
                    <a:bodyPr/>
                    <a:lstStyle/>
                    <a:p>
                      <a:r>
                        <a:rPr lang="en-GB" dirty="0">
                          <a:latin typeface="Twinkl Cursive Looped" panose="02000000000000000000" pitchFamily="2" charset="0"/>
                        </a:rPr>
                        <a:t>School starts</a:t>
                      </a:r>
                    </a:p>
                  </a:txBody>
                  <a:tcPr/>
                </a:tc>
                <a:extLst>
                  <a:ext uri="{0D108BD9-81ED-4DB2-BD59-A6C34878D82A}">
                    <a16:rowId xmlns:a16="http://schemas.microsoft.com/office/drawing/2014/main" val="10004"/>
                  </a:ext>
                </a:extLst>
              </a:tr>
              <a:tr h="646871">
                <a:tc>
                  <a:txBody>
                    <a:bodyPr/>
                    <a:lstStyle/>
                    <a:p>
                      <a:endParaRPr lang="en-GB"/>
                    </a:p>
                  </a:txBody>
                  <a:tcPr/>
                </a:tc>
                <a:tc>
                  <a:txBody>
                    <a:bodyPr/>
                    <a:lstStyle/>
                    <a:p>
                      <a:endParaRPr lang="en-GB" dirty="0"/>
                    </a:p>
                  </a:txBody>
                  <a:tcPr/>
                </a:tc>
                <a:extLst>
                  <a:ext uri="{0D108BD9-81ED-4DB2-BD59-A6C34878D82A}">
                    <a16:rowId xmlns:a16="http://schemas.microsoft.com/office/drawing/2014/main" val="10005"/>
                  </a:ext>
                </a:extLst>
              </a:tr>
            </a:tbl>
          </a:graphicData>
        </a:graphic>
      </p:graphicFrame>
      <p:sp>
        <p:nvSpPr>
          <p:cNvPr id="5" name="TextBox 4"/>
          <p:cNvSpPr txBox="1"/>
          <p:nvPr/>
        </p:nvSpPr>
        <p:spPr>
          <a:xfrm>
            <a:off x="6876256" y="2852936"/>
            <a:ext cx="1872208" cy="2246769"/>
          </a:xfrm>
          <a:prstGeom prst="rect">
            <a:avLst/>
          </a:prstGeom>
          <a:noFill/>
        </p:spPr>
        <p:txBody>
          <a:bodyPr wrap="square" rtlCol="0">
            <a:spAutoFit/>
          </a:bodyPr>
          <a:lstStyle/>
          <a:p>
            <a:r>
              <a:rPr lang="en-GB" sz="2000" dirty="0">
                <a:latin typeface="Twinkl Cursive Looped" panose="02000000000000000000" pitchFamily="2" charset="0"/>
              </a:rPr>
              <a:t>Add in the changes in a different colour.</a:t>
            </a:r>
          </a:p>
          <a:p>
            <a:r>
              <a:rPr lang="en-GB" sz="2000" dirty="0" err="1">
                <a:latin typeface="Twinkl Cursive Looped" panose="02000000000000000000" pitchFamily="2" charset="0"/>
              </a:rPr>
              <a:t>Eg</a:t>
            </a:r>
            <a:r>
              <a:rPr lang="en-GB" sz="2000" dirty="0">
                <a:latin typeface="Twinkl Cursive Looped" panose="02000000000000000000" pitchFamily="2" charset="0"/>
              </a:rPr>
              <a:t>. </a:t>
            </a:r>
            <a:r>
              <a:rPr lang="en-GB" sz="2000" dirty="0">
                <a:solidFill>
                  <a:srgbClr val="FF0000"/>
                </a:solidFill>
                <a:latin typeface="Twinkl Cursive Looped" panose="02000000000000000000" pitchFamily="2" charset="0"/>
              </a:rPr>
              <a:t>5.30am morning prayers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endParaRPr lang="en-GB"/>
          </a:p>
        </p:txBody>
      </p:sp>
      <p:sp>
        <p:nvSpPr>
          <p:cNvPr id="16387" name="Content Placeholder 2"/>
          <p:cNvSpPr>
            <a:spLocks noGrp="1"/>
          </p:cNvSpPr>
          <p:nvPr>
            <p:ph idx="1"/>
          </p:nvPr>
        </p:nvSpPr>
        <p:spPr/>
        <p:txBody>
          <a:bodyPr/>
          <a:lstStyle/>
          <a:p>
            <a:pPr eaLnBrk="1" hangingPunct="1"/>
            <a:endParaRPr lang="en-GB"/>
          </a:p>
        </p:txBody>
      </p:sp>
      <p:sp>
        <p:nvSpPr>
          <p:cNvPr id="16389" name="Rectangle 4"/>
          <p:cNvSpPr>
            <a:spLocks noChangeArrowheads="1"/>
          </p:cNvSpPr>
          <p:nvPr/>
        </p:nvSpPr>
        <p:spPr bwMode="auto">
          <a:xfrm>
            <a:off x="214313" y="357188"/>
            <a:ext cx="4933950" cy="4524315"/>
          </a:xfrm>
          <a:prstGeom prst="rect">
            <a:avLst/>
          </a:prstGeom>
          <a:noFill/>
          <a:ln w="9525">
            <a:noFill/>
            <a:miter lim="800000"/>
            <a:headEnd/>
            <a:tailEnd/>
          </a:ln>
        </p:spPr>
        <p:txBody>
          <a:bodyPr>
            <a:spAutoFit/>
          </a:bodyPr>
          <a:lstStyle/>
          <a:p>
            <a:pPr>
              <a:buFont typeface="Arial" charset="0"/>
              <a:buChar char="•"/>
            </a:pPr>
            <a:r>
              <a:rPr lang="en-GB" sz="3600" b="1" dirty="0">
                <a:latin typeface="Twinkl Cursive Looped" panose="02000000000000000000" pitchFamily="2" charset="0"/>
              </a:rPr>
              <a:t> All Muslims face the </a:t>
            </a:r>
            <a:r>
              <a:rPr lang="en-GB" sz="3600" b="1" dirty="0" err="1">
                <a:latin typeface="Twinkl Cursive Looped" panose="02000000000000000000" pitchFamily="2" charset="0"/>
              </a:rPr>
              <a:t>Ka’bah</a:t>
            </a:r>
            <a:r>
              <a:rPr lang="en-GB" sz="3600" b="1" dirty="0">
                <a:latin typeface="Twinkl Cursive Looped" panose="02000000000000000000" pitchFamily="2" charset="0"/>
              </a:rPr>
              <a:t> in Makkah when they pray.</a:t>
            </a:r>
          </a:p>
          <a:p>
            <a:endParaRPr lang="en-GB" sz="3600" b="1" dirty="0">
              <a:latin typeface="Comic Sans MS" pitchFamily="66" charset="0"/>
            </a:endParaRPr>
          </a:p>
          <a:p>
            <a:pPr>
              <a:buFont typeface="Arial" charset="0"/>
              <a:buChar char="•"/>
            </a:pPr>
            <a:r>
              <a:rPr lang="en-GB" sz="3600" b="1" dirty="0">
                <a:latin typeface="Comic Sans MS" pitchFamily="66" charset="0"/>
              </a:rPr>
              <a:t> </a:t>
            </a:r>
            <a:r>
              <a:rPr lang="en-GB" sz="3600" b="1" dirty="0">
                <a:latin typeface="Twinkl Cursive Looped" panose="02000000000000000000" pitchFamily="2" charset="0"/>
              </a:rPr>
              <a:t>Many prayer mats have a compass on it showing the direction of Makkah.</a:t>
            </a:r>
          </a:p>
        </p:txBody>
      </p:sp>
      <p:pic>
        <p:nvPicPr>
          <p:cNvPr id="16390" name="Picture 2"/>
          <p:cNvPicPr>
            <a:picLocks noChangeAspect="1" noChangeArrowheads="1"/>
          </p:cNvPicPr>
          <p:nvPr/>
        </p:nvPicPr>
        <p:blipFill>
          <a:blip r:embed="rId3" cstate="print"/>
          <a:srcRect/>
          <a:stretch>
            <a:fillRect/>
          </a:stretch>
        </p:blipFill>
        <p:spPr bwMode="auto">
          <a:xfrm>
            <a:off x="5220072" y="332656"/>
            <a:ext cx="3619500" cy="2714625"/>
          </a:xfrm>
          <a:prstGeom prst="rect">
            <a:avLst/>
          </a:prstGeom>
          <a:noFill/>
          <a:ln w="9525">
            <a:noFill/>
            <a:miter lim="800000"/>
            <a:headEnd/>
            <a:tailEnd/>
          </a:ln>
        </p:spPr>
      </p:pic>
      <p:pic>
        <p:nvPicPr>
          <p:cNvPr id="8" name="Picture 7" descr="Image:Modern.prayer.mat.jpg">
            <a:hlinkClick r:id="rId4"/>
          </p:cNvPr>
          <p:cNvPicPr>
            <a:picLocks noChangeAspect="1" noChangeArrowheads="1"/>
          </p:cNvPicPr>
          <p:nvPr/>
        </p:nvPicPr>
        <p:blipFill>
          <a:blip r:embed="rId5" cstate="print">
            <a:lum bright="-6000"/>
          </a:blip>
          <a:srcRect/>
          <a:stretch>
            <a:fillRect/>
          </a:stretch>
        </p:blipFill>
        <p:spPr bwMode="auto">
          <a:xfrm>
            <a:off x="5868144" y="3284984"/>
            <a:ext cx="2051720" cy="3412949"/>
          </a:xfrm>
          <a:prstGeom prst="rect">
            <a:avLst/>
          </a:prstGeom>
          <a:noFill/>
        </p:spPr>
      </p:pic>
      <p:sp>
        <p:nvSpPr>
          <p:cNvPr id="9" name="Right Arrow 8"/>
          <p:cNvSpPr/>
          <p:nvPr/>
        </p:nvSpPr>
        <p:spPr>
          <a:xfrm>
            <a:off x="683568" y="5157192"/>
            <a:ext cx="4464496" cy="1440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Twinkl Cursive Looped" panose="02000000000000000000" pitchFamily="2" charset="0"/>
              </a:rPr>
              <a:t>Which way would we face?</a:t>
            </a:r>
          </a:p>
        </p:txBody>
      </p:sp>
      <p:sp>
        <p:nvSpPr>
          <p:cNvPr id="10" name="Rectangle 9"/>
          <p:cNvSpPr/>
          <p:nvPr/>
        </p:nvSpPr>
        <p:spPr>
          <a:xfrm>
            <a:off x="0" y="6309320"/>
            <a:ext cx="184731" cy="646331"/>
          </a:xfrm>
          <a:prstGeom prst="rect">
            <a:avLst/>
          </a:prstGeom>
        </p:spPr>
        <p:txBody>
          <a:bodyPr wrap="none">
            <a:spAutoFit/>
          </a:bodyPr>
          <a:lstStyle/>
          <a:p>
            <a:endParaRPr lang="en-GB" dirty="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389">
                                            <p:txEl>
                                              <p:pRg st="2" end="2"/>
                                            </p:txEl>
                                          </p:spTgt>
                                        </p:tgtEl>
                                        <p:attrNameLst>
                                          <p:attrName>style.visibility</p:attrName>
                                        </p:attrNameLst>
                                      </p:cBhvr>
                                      <p:to>
                                        <p:strVal val="visible"/>
                                      </p:to>
                                    </p:set>
                                    <p:animEffect transition="in" filter="fade">
                                      <p:cBhvr>
                                        <p:cTn id="7" dur="1000"/>
                                        <p:tgtEl>
                                          <p:spTgt spid="16389">
                                            <p:txEl>
                                              <p:pRg st="2" end="2"/>
                                            </p:txEl>
                                          </p:spTgt>
                                        </p:tgtEl>
                                      </p:cBhvr>
                                    </p:animEffect>
                                    <p:anim calcmode="lin" valueType="num">
                                      <p:cBhvr>
                                        <p:cTn id="8" dur="1000" fill="hold"/>
                                        <p:tgtEl>
                                          <p:spTgt spid="16389">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638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132856"/>
            <a:ext cx="8568952" cy="4536504"/>
          </a:xfrm>
        </p:spPr>
        <p:txBody>
          <a:bodyPr>
            <a:normAutofit/>
          </a:bodyPr>
          <a:lstStyle/>
          <a:p>
            <a:r>
              <a:rPr lang="en-GB" dirty="0">
                <a:latin typeface="Twinkl Cursive Looped" panose="02000000000000000000" pitchFamily="2" charset="0"/>
              </a:rPr>
              <a:t>How does performing Salah show commitment?</a:t>
            </a:r>
            <a:br>
              <a:rPr lang="en-GB" dirty="0">
                <a:latin typeface="Twinkl Cursive Looped" panose="02000000000000000000" pitchFamily="2" charset="0"/>
              </a:rPr>
            </a:br>
            <a:r>
              <a:rPr lang="en-GB" dirty="0">
                <a:latin typeface="Twinkl Cursive Looped" panose="02000000000000000000" pitchFamily="2" charset="0"/>
              </a:rPr>
              <a:t>Task-</a:t>
            </a:r>
            <a:br>
              <a:rPr lang="en-GB" dirty="0">
                <a:latin typeface="Twinkl Cursive Looped" panose="02000000000000000000" pitchFamily="2" charset="0"/>
              </a:rPr>
            </a:br>
            <a:r>
              <a:rPr lang="en-GB" dirty="0">
                <a:latin typeface="Twinkl Cursive Looped" panose="02000000000000000000" pitchFamily="2" charset="0"/>
              </a:rPr>
              <a:t>Write a paragraph which includes </a:t>
            </a:r>
            <a:r>
              <a:rPr lang="en-GB" u="sng" dirty="0">
                <a:latin typeface="Twinkl Cursive Looped" panose="02000000000000000000" pitchFamily="2" charset="0"/>
              </a:rPr>
              <a:t>three</a:t>
            </a:r>
            <a:r>
              <a:rPr lang="en-GB" dirty="0">
                <a:latin typeface="Twinkl Cursive Looped" panose="02000000000000000000" pitchFamily="2" charset="0"/>
              </a:rPr>
              <a:t> things you have learned about Islamic prayer.</a:t>
            </a:r>
          </a:p>
        </p:txBody>
      </p:sp>
      <p:pic>
        <p:nvPicPr>
          <p:cNvPr id="3074" name="Picture 2" descr="http://www.truetube.co.uk/sites/www.truetube.co.uk/files/film-thumbs/sample_thumb_634441592132020914_1.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468"/>
            <a:ext cx="3779912" cy="211086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95936" y="404664"/>
            <a:ext cx="4680520" cy="1200329"/>
          </a:xfrm>
          <a:prstGeom prst="rect">
            <a:avLst/>
          </a:prstGeom>
          <a:noFill/>
        </p:spPr>
        <p:txBody>
          <a:bodyPr wrap="square" rtlCol="0">
            <a:spAutoFit/>
          </a:bodyPr>
          <a:lstStyle/>
          <a:p>
            <a:r>
              <a:rPr lang="en-GB" sz="3600" dirty="0">
                <a:latin typeface="Twinkl Cursive Looped" panose="02000000000000000000" pitchFamily="2" charset="0"/>
              </a:rPr>
              <a:t>Please watch </a:t>
            </a:r>
            <a:r>
              <a:rPr lang="en-GB" sz="3600">
                <a:latin typeface="Twinkl Cursive Looped" panose="02000000000000000000" pitchFamily="2" charset="0"/>
              </a:rPr>
              <a:t>the third </a:t>
            </a:r>
            <a:r>
              <a:rPr lang="en-GB" sz="3600" dirty="0">
                <a:latin typeface="Twinkl Cursive Looped" panose="02000000000000000000" pitchFamily="2" charset="0"/>
              </a:rPr>
              <a:t>clip</a:t>
            </a:r>
            <a:r>
              <a:rPr lang="en-GB" sz="3600" dirty="0"/>
              <a: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TotalTime>
  <Words>374</Words>
  <Application>Microsoft Office PowerPoint</Application>
  <PresentationFormat>On-screen Show (4:3)</PresentationFormat>
  <Paragraphs>53</Paragraphs>
  <Slides>7</Slides>
  <Notes>5</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7</vt:i4>
      </vt:variant>
    </vt:vector>
  </HeadingPairs>
  <TitlesOfParts>
    <vt:vector size="13" baseType="lpstr">
      <vt:lpstr>Arial</vt:lpstr>
      <vt:lpstr>Calibri</vt:lpstr>
      <vt:lpstr>Comic Sans MS</vt:lpstr>
      <vt:lpstr>Twinkl Cursive Looped</vt:lpstr>
      <vt:lpstr>Office Theme</vt:lpstr>
      <vt:lpstr>Document</vt:lpstr>
      <vt:lpstr>How do Muslims Pray?</vt:lpstr>
      <vt:lpstr>PowerPoint Presentation</vt:lpstr>
      <vt:lpstr>PowerPoint Presentation</vt:lpstr>
      <vt:lpstr>When do Muslims pray?</vt:lpstr>
      <vt:lpstr>Activity</vt:lpstr>
      <vt:lpstr>PowerPoint Presentation</vt:lpstr>
      <vt:lpstr>How does performing Salah show commitment? Task- Write a paragraph which includes three things you have learned about Islamic prayer.</vt:lpstr>
    </vt:vector>
  </TitlesOfParts>
  <Company>NYCC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Turn to the back of your book and write the answers to these questions, 1 to 5.</dc:title>
  <dc:creator>sherylwynne</dc:creator>
  <cp:lastModifiedBy>Mrs Padam</cp:lastModifiedBy>
  <cp:revision>41</cp:revision>
  <dcterms:created xsi:type="dcterms:W3CDTF">2011-03-14T16:41:55Z</dcterms:created>
  <dcterms:modified xsi:type="dcterms:W3CDTF">2021-02-28T14:14:51Z</dcterms:modified>
</cp:coreProperties>
</file>