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9" r:id="rId4"/>
  </p:sldMasterIdLst>
  <p:notesMasterIdLst>
    <p:notesMasterId r:id="rId29"/>
  </p:notesMasterIdLst>
  <p:sldIdLst>
    <p:sldId id="256" r:id="rId5"/>
    <p:sldId id="259"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Lst>
  <p:sldSz cx="9144000" cy="5143500" type="screen16x9"/>
  <p:notesSz cx="6858000" cy="9144000"/>
  <p:embeddedFontLst>
    <p:embeddedFont>
      <p:font typeface="Cambria Math" panose="02040503050406030204" pitchFamily="18" charset="0"/>
      <p:regular r:id="rId30"/>
    </p:embeddedFont>
    <p:embeddedFont>
      <p:font typeface="Gill Sans MT" panose="020B0502020104020203" pitchFamily="34" charset="0"/>
      <p:regular r:id="rId31"/>
      <p:bold r:id="rId32"/>
      <p:italic r:id="rId33"/>
      <p:boldItalic r:id="rId34"/>
    </p:embeddedFont>
    <p:embeddedFont>
      <p:font typeface="Nunito" pitchFamily="2" charset="0"/>
      <p:regular r:id="rId35"/>
      <p:bold r:id="rId36"/>
      <p:italic r:id="rId37"/>
      <p:boldItalic r:id="rId3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74" autoAdjust="0"/>
    <p:restoredTop sz="84694" autoAdjust="0"/>
  </p:normalViewPr>
  <p:slideViewPr>
    <p:cSldViewPr snapToGrid="0">
      <p:cViewPr varScale="1">
        <p:scale>
          <a:sx n="74" d="100"/>
          <a:sy n="74" d="100"/>
        </p:scale>
        <p:origin x="1302" y="3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5.fntdata"/><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7.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1.fntdata"/><Relationship Id="rId35" Type="http://schemas.openxmlformats.org/officeDocument/2006/relationships/font" Target="fonts/font6.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4.fntdata"/><Relationship Id="rId38"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GPS SATs paper. </a:t>
            </a:r>
            <a:br>
              <a:rPr lang="en-GB" dirty="0"/>
            </a:br>
            <a:r>
              <a:rPr lang="en-GB" dirty="0"/>
              <a:t>For question 39, any appropriate subordinating conjunction can be used. </a:t>
            </a:r>
          </a:p>
          <a:p>
            <a:pPr marL="158750"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2% of questions: identify and/ or explain how information or narrative content is related and contributes to meaning as a whole</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13335" y="601724"/>
            <a:ext cx="6477805" cy="1906073"/>
          </a:xfrm>
        </p:spPr>
        <p:txBody>
          <a:bodyPr bIns="0" anchor="b">
            <a:normAutofit/>
          </a:bodyPr>
          <a:lstStyle>
            <a:lvl1pPr algn="l">
              <a:defRPr sz="4950"/>
            </a:lvl1pPr>
          </a:lstStyle>
          <a:p>
            <a:r>
              <a:rPr lang="en-US"/>
              <a:t>Click to edit Master title style</a:t>
            </a:r>
            <a:endParaRPr lang="en-US" dirty="0"/>
          </a:p>
        </p:txBody>
      </p:sp>
      <p:sp>
        <p:nvSpPr>
          <p:cNvPr id="3" name="Subtitle 2"/>
          <p:cNvSpPr>
            <a:spLocks noGrp="1"/>
          </p:cNvSpPr>
          <p:nvPr>
            <p:ph type="subTitle" idx="1"/>
          </p:nvPr>
        </p:nvSpPr>
        <p:spPr>
          <a:xfrm>
            <a:off x="1813335" y="2648403"/>
            <a:ext cx="6477804" cy="733216"/>
          </a:xfrm>
        </p:spPr>
        <p:txBody>
          <a:bodyPr tIns="91440" bIns="91440">
            <a:normAutofit/>
          </a:bodyPr>
          <a:lstStyle>
            <a:lvl1pPr marL="0" indent="0" algn="l">
              <a:buNone/>
              <a:defRPr sz="1350" b="0" cap="all" baseline="0">
                <a:solidFill>
                  <a:schemeClr val="tx1"/>
                </a:solidFill>
              </a:defRPr>
            </a:lvl1pPr>
            <a:lvl2pPr marL="342900" indent="0" algn="ctr">
              <a:buNone/>
              <a:defRPr sz="135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1/18/2024</a:t>
            </a:fld>
            <a:endParaRPr lang="en-US" dirty="0"/>
          </a:p>
        </p:txBody>
      </p:sp>
      <p:sp>
        <p:nvSpPr>
          <p:cNvPr id="5" name="Footer Placeholder 4"/>
          <p:cNvSpPr>
            <a:spLocks noGrp="1"/>
          </p:cNvSpPr>
          <p:nvPr>
            <p:ph type="ftr" sz="quarter" idx="11"/>
          </p:nvPr>
        </p:nvSpPr>
        <p:spPr>
          <a:xfrm>
            <a:off x="1812376" y="246981"/>
            <a:ext cx="3730436" cy="231901"/>
          </a:xfrm>
        </p:spPr>
        <p:txBody>
          <a:bodyPr/>
          <a:lstStyle/>
          <a:p>
            <a:endParaRPr lang="en-US" dirty="0"/>
          </a:p>
        </p:txBody>
      </p:sp>
      <p:sp>
        <p:nvSpPr>
          <p:cNvPr id="6" name="Slide Number Placeholder 5"/>
          <p:cNvSpPr>
            <a:spLocks noGrp="1"/>
          </p:cNvSpPr>
          <p:nvPr>
            <p:ph type="sldNum" sz="quarter" idx="12"/>
          </p:nvPr>
        </p:nvSpPr>
        <p:spPr>
          <a:xfrm>
            <a:off x="1078249" y="599230"/>
            <a:ext cx="608264" cy="377684"/>
          </a:xfrm>
        </p:spPr>
        <p:txBody>
          <a:bodyPr/>
          <a:lstStyle/>
          <a:p>
            <a:fld id="{00000000-1234-1234-1234-123412341234}" type="slidenum">
              <a:rPr lang="en" smtClean="0"/>
              <a:pPr/>
              <a:t>‹#›</a:t>
            </a:fld>
            <a:endParaRPr lang="en"/>
          </a:p>
        </p:txBody>
      </p:sp>
      <p:cxnSp>
        <p:nvCxnSpPr>
          <p:cNvPr id="15" name="Straight Connector 14"/>
          <p:cNvCxnSpPr/>
          <p:nvPr/>
        </p:nvCxnSpPr>
        <p:spPr>
          <a:xfrm>
            <a:off x="1813335" y="2646407"/>
            <a:ext cx="647780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056450"/>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cxnSp>
        <p:nvCxnSpPr>
          <p:cNvPr id="33" name="Straight Connector 32"/>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04616634"/>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90679" y="1317097"/>
            <a:ext cx="6482366" cy="1415963"/>
          </a:xfrm>
        </p:spPr>
        <p:txBody>
          <a:bodyPr anchor="b">
            <a:normAutofit/>
          </a:bodyPr>
          <a:lstStyle>
            <a:lvl1pPr algn="l">
              <a:defRPr sz="2700"/>
            </a:lvl1pPr>
          </a:lstStyle>
          <a:p>
            <a:r>
              <a:rPr lang="en-US"/>
              <a:t>Click to edit Master title style</a:t>
            </a:r>
            <a:endParaRPr lang="en-US" dirty="0"/>
          </a:p>
        </p:txBody>
      </p:sp>
      <p:sp>
        <p:nvSpPr>
          <p:cNvPr id="3" name="Text Placeholder 2"/>
          <p:cNvSpPr>
            <a:spLocks noGrp="1"/>
          </p:cNvSpPr>
          <p:nvPr>
            <p:ph type="body" idx="1"/>
          </p:nvPr>
        </p:nvSpPr>
        <p:spPr>
          <a:xfrm>
            <a:off x="1090679" y="2854647"/>
            <a:ext cx="6472835" cy="759697"/>
          </a:xfrm>
        </p:spPr>
        <p:txBody>
          <a:bodyPr tIns="91440">
            <a:normAutofit/>
          </a:bodyPr>
          <a:lstStyle>
            <a:lvl1pPr marL="0" indent="0" algn="l">
              <a:buNone/>
              <a:defRPr sz="1350">
                <a:solidFill>
                  <a:schemeClr val="tx1"/>
                </a:solidFill>
              </a:defRPr>
            </a:lvl1pPr>
            <a:lvl2pPr marL="342900" indent="0">
              <a:buNone/>
              <a:defRPr sz="135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cxnSp>
        <p:nvCxnSpPr>
          <p:cNvPr id="15" name="Straight Connector 14"/>
          <p:cNvCxnSpPr/>
          <p:nvPr/>
        </p:nvCxnSpPr>
        <p:spPr>
          <a:xfrm>
            <a:off x="1090679" y="2853739"/>
            <a:ext cx="647283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55417352"/>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86913" y="603667"/>
            <a:ext cx="7204226" cy="79447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85498" y="1508159"/>
            <a:ext cx="3483864" cy="25864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10328" y="1513007"/>
            <a:ext cx="3483864" cy="2581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1/18/2024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cxnSp>
        <p:nvCxnSpPr>
          <p:cNvPr id="35" name="Straight Connector 34"/>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61785310"/>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85394" y="603123"/>
            <a:ext cx="7205746" cy="79223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85393" y="1514662"/>
            <a:ext cx="3483864" cy="601457"/>
          </a:xfrm>
        </p:spPr>
        <p:txBody>
          <a:bodyPr anchor="b">
            <a:normAutofit/>
          </a:bodyPr>
          <a:lstStyle>
            <a:lvl1pPr marL="0" indent="0">
              <a:lnSpc>
                <a:spcPct val="100000"/>
              </a:lnSpc>
              <a:buNone/>
              <a:defRPr sz="165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085393" y="2118202"/>
            <a:ext cx="3483864" cy="19833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09272" y="1517253"/>
            <a:ext cx="3483864" cy="601678"/>
          </a:xfrm>
        </p:spPr>
        <p:txBody>
          <a:bodyPr anchor="b">
            <a:normAutofit/>
          </a:bodyPr>
          <a:lstStyle>
            <a:lvl1pPr marL="0" indent="0">
              <a:lnSpc>
                <a:spcPct val="100000"/>
              </a:lnSpc>
              <a:buNone/>
              <a:defRPr sz="165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09272" y="2116119"/>
            <a:ext cx="3483864" cy="19780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0000000-1234-1234-1234-123412341234}" type="slidenum">
              <a:rPr lang="en" smtClean="0"/>
              <a:pPr/>
              <a:t>‹#›</a:t>
            </a:fld>
            <a:endParaRPr lang="en"/>
          </a:p>
        </p:txBody>
      </p:sp>
      <p:cxnSp>
        <p:nvCxnSpPr>
          <p:cNvPr id="29" name="Straight Connector 28"/>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51837907"/>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0000000-1234-1234-1234-123412341234}" type="slidenum">
              <a:rPr lang="en" smtClean="0"/>
              <a:pPr/>
              <a:t>‹#›</a:t>
            </a:fld>
            <a:endParaRPr lang="en"/>
          </a:p>
        </p:txBody>
      </p:sp>
      <p:cxnSp>
        <p:nvCxnSpPr>
          <p:cNvPr id="25" name="Straight Connector 24"/>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58756866"/>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272973067"/>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3504" y="599230"/>
            <a:ext cx="2454824" cy="1685338"/>
          </a:xfrm>
        </p:spPr>
        <p:txBody>
          <a:bodyPr anchor="b">
            <a:normAutofit/>
          </a:bodyPr>
          <a:lstStyle>
            <a:lvl1pPr algn="l">
              <a:defRPr sz="1800"/>
            </a:lvl1pPr>
          </a:lstStyle>
          <a:p>
            <a:r>
              <a:rPr lang="en-US"/>
              <a:t>Click to edit Master title style</a:t>
            </a:r>
            <a:endParaRPr lang="en-US" dirty="0"/>
          </a:p>
        </p:txBody>
      </p:sp>
      <p:sp>
        <p:nvSpPr>
          <p:cNvPr id="3" name="Content Placeholder 2"/>
          <p:cNvSpPr>
            <a:spLocks noGrp="1"/>
          </p:cNvSpPr>
          <p:nvPr>
            <p:ph idx="1"/>
          </p:nvPr>
        </p:nvSpPr>
        <p:spPr>
          <a:xfrm>
            <a:off x="3782785" y="599230"/>
            <a:ext cx="4509353" cy="349412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83504" y="2404119"/>
            <a:ext cx="2456260" cy="1686136"/>
          </a:xfrm>
        </p:spPr>
        <p:txBody>
          <a:bodyPr/>
          <a:lstStyle>
            <a:lvl1pPr marL="0" indent="0" algn="l">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1/18/2024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cxnSp>
        <p:nvCxnSpPr>
          <p:cNvPr id="17" name="Straight Connector 16"/>
          <p:cNvCxnSpPr/>
          <p:nvPr/>
        </p:nvCxnSpPr>
        <p:spPr>
          <a:xfrm>
            <a:off x="1086210" y="2404118"/>
            <a:ext cx="2452118"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9706072"/>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5608041" y="361628"/>
            <a:ext cx="3055900" cy="3861826"/>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088405" y="847135"/>
            <a:ext cx="4149246" cy="1372938"/>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3292" y="841907"/>
            <a:ext cx="2093378" cy="2899745"/>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087747" y="2359494"/>
            <a:ext cx="4143303" cy="1502807"/>
          </a:xfrm>
        </p:spPr>
        <p:txBody>
          <a:bodyPr>
            <a:normAutofit/>
          </a:bodyPr>
          <a:lstStyle>
            <a:lvl1pPr marL="0" indent="0" algn="l">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085537" y="4102393"/>
            <a:ext cx="4145513" cy="240092"/>
          </a:xfrm>
        </p:spPr>
        <p:txBody>
          <a:bodyPr/>
          <a:lstStyle>
            <a:lvl1pPr algn="l">
              <a:defRPr/>
            </a:lvl1pPr>
          </a:lstStyle>
          <a:p>
            <a:fld id="{B61BEF0D-F0BB-DE4B-95CE-6DB70DBA9567}" type="datetimeFigureOut">
              <a:rPr lang="en-US" smtClean="0"/>
              <a:pPr/>
              <a:t>1/18/2024</a:t>
            </a:fld>
            <a:endParaRPr lang="en-US" dirty="0"/>
          </a:p>
        </p:txBody>
      </p:sp>
      <p:sp>
        <p:nvSpPr>
          <p:cNvPr id="6" name="Footer Placeholder 5"/>
          <p:cNvSpPr>
            <a:spLocks noGrp="1"/>
          </p:cNvSpPr>
          <p:nvPr>
            <p:ph type="ftr" sz="quarter" idx="11"/>
          </p:nvPr>
        </p:nvSpPr>
        <p:spPr>
          <a:xfrm>
            <a:off x="1085537" y="238981"/>
            <a:ext cx="4155753" cy="240698"/>
          </a:xfrm>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cxnSp>
        <p:nvCxnSpPr>
          <p:cNvPr id="31" name="Straight Connector 30"/>
          <p:cNvCxnSpPr/>
          <p:nvPr/>
        </p:nvCxnSpPr>
        <p:spPr>
          <a:xfrm>
            <a:off x="1085537" y="2357704"/>
            <a:ext cx="414551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56892316"/>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cxnSp>
        <p:nvCxnSpPr>
          <p:cNvPr id="26" name="Straight Connector 25"/>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54166876"/>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9333" y="599230"/>
            <a:ext cx="1211807" cy="3494917"/>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83504" y="599230"/>
            <a:ext cx="5871623" cy="34949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cxnSp>
        <p:nvCxnSpPr>
          <p:cNvPr id="15" name="Straight Connector 14"/>
          <p:cNvCxnSpPr/>
          <p:nvPr/>
        </p:nvCxnSpPr>
        <p:spPr>
          <a:xfrm>
            <a:off x="7079333" y="599230"/>
            <a:ext cx="0" cy="3494917"/>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5036308"/>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3">
  <p:cSld name="Title slide 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3733296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678386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1514607"/>
            <a:ext cx="9144000" cy="3079456"/>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5">
            <a:extLst>
              <a:ext uri="{28A0092B-C50C-407E-A947-70E740481C1C}">
                <a14:useLocalDpi xmlns:a14="http://schemas.microsoft.com/office/drawing/2010/main" val="0"/>
              </a:ext>
            </a:extLst>
          </a:blip>
          <a:srcRect t="1538" b="-1538"/>
          <a:stretch/>
        </p:blipFill>
        <p:spPr bwMode="black">
          <a:xfrm>
            <a:off x="0" y="4594860"/>
            <a:ext cx="9144000" cy="557213"/>
          </a:xfrm>
          <a:prstGeom prst="rect">
            <a:avLst/>
          </a:prstGeom>
        </p:spPr>
      </p:pic>
      <p:sp>
        <p:nvSpPr>
          <p:cNvPr id="2" name="Title Placeholder 1"/>
          <p:cNvSpPr>
            <a:spLocks noGrp="1"/>
          </p:cNvSpPr>
          <p:nvPr>
            <p:ph type="title"/>
          </p:nvPr>
        </p:nvSpPr>
        <p:spPr>
          <a:xfrm>
            <a:off x="1088685" y="603390"/>
            <a:ext cx="7202456" cy="78692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088685" y="1511799"/>
            <a:ext cx="7202456" cy="25879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65604" y="247778"/>
            <a:ext cx="2625536" cy="231901"/>
          </a:xfrm>
          <a:prstGeom prst="rect">
            <a:avLst/>
          </a:prstGeom>
        </p:spPr>
        <p:txBody>
          <a:bodyPr vert="horz" lIns="91440" tIns="45720" rIns="91440" bIns="45720" rtlCol="0" anchor="ctr"/>
          <a:lstStyle>
            <a:lvl1pPr algn="r">
              <a:defRPr sz="750">
                <a:solidFill>
                  <a:schemeClr val="tx1">
                    <a:tint val="75000"/>
                  </a:schemeClr>
                </a:solidFill>
              </a:defRPr>
            </a:lvl1pPr>
          </a:lstStyle>
          <a:p>
            <a:fld id="{B61BEF0D-F0BB-DE4B-95CE-6DB70DBA9567}" type="datetimeFigureOut">
              <a:rPr lang="en-US" smtClean="0"/>
              <a:pPr/>
              <a:t>1/18/2024</a:t>
            </a:fld>
            <a:endParaRPr lang="en-US" dirty="0"/>
          </a:p>
        </p:txBody>
      </p:sp>
      <p:sp>
        <p:nvSpPr>
          <p:cNvPr id="5" name="Footer Placeholder 4"/>
          <p:cNvSpPr>
            <a:spLocks noGrp="1"/>
          </p:cNvSpPr>
          <p:nvPr>
            <p:ph type="ftr" sz="quarter" idx="3"/>
          </p:nvPr>
        </p:nvSpPr>
        <p:spPr>
          <a:xfrm>
            <a:off x="1088684" y="246981"/>
            <a:ext cx="4454127" cy="231901"/>
          </a:xfrm>
          <a:prstGeom prst="rect">
            <a:avLst/>
          </a:prstGeom>
        </p:spPr>
        <p:txBody>
          <a:bodyPr vert="horz" lIns="91440" tIns="45720" rIns="91440" bIns="45720" rtlCol="0" anchor="ctr"/>
          <a:lstStyle>
            <a:lvl1pPr algn="l">
              <a:defRPr sz="7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60046" y="599230"/>
            <a:ext cx="608264" cy="377684"/>
          </a:xfrm>
          <a:prstGeom prst="rect">
            <a:avLst/>
          </a:prstGeom>
        </p:spPr>
        <p:txBody>
          <a:bodyPr vert="horz" lIns="91440" tIns="45720" rIns="91440" bIns="45720" rtlCol="0" anchor="t"/>
          <a:lstStyle>
            <a:lvl1pPr algn="r">
              <a:defRPr sz="2100">
                <a:solidFill>
                  <a:schemeClr val="accent1"/>
                </a:solidFill>
              </a:defRPr>
            </a:lvl1pPr>
          </a:lstStyle>
          <a:p>
            <a:fld id="{00000000-1234-1234-1234-123412341234}" type="slidenum">
              <a:rPr lang="en" smtClean="0"/>
              <a:pPr/>
              <a:t>‹#›</a:t>
            </a:fld>
            <a:endParaRPr lang="en"/>
          </a:p>
        </p:txBody>
      </p:sp>
      <p:cxnSp>
        <p:nvCxnSpPr>
          <p:cNvPr id="10" name="Straight Connector 9"/>
          <p:cNvCxnSpPr/>
          <p:nvPr/>
        </p:nvCxnSpPr>
        <p:spPr>
          <a:xfrm>
            <a:off x="0" y="4596310"/>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2172307"/>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Lst>
  <p:hf hdr="0" ftr="0" dt="0"/>
  <p:txStyles>
    <p:titleStyle>
      <a:lvl1pPr algn="l" defTabSz="685800" rtl="0" eaLnBrk="1" latinLnBrk="0" hangingPunct="1">
        <a:lnSpc>
          <a:spcPct val="90000"/>
        </a:lnSpc>
        <a:spcBef>
          <a:spcPct val="0"/>
        </a:spcBef>
        <a:buNone/>
        <a:defRPr sz="2400" b="0" i="0" kern="1200" cap="all">
          <a:solidFill>
            <a:schemeClr val="tx1"/>
          </a:solidFill>
          <a:effectLst/>
          <a:latin typeface="+mj-lt"/>
          <a:ea typeface="+mj-ea"/>
          <a:cs typeface="+mj-cs"/>
        </a:defRPr>
      </a:lvl1pPr>
    </p:titleStyle>
    <p:bodyStyle>
      <a:lvl1pPr marL="171450" indent="-171450" algn="l" defTabSz="685800" rtl="0" eaLnBrk="1" latinLnBrk="0" hangingPunct="1">
        <a:lnSpc>
          <a:spcPct val="120000"/>
        </a:lnSpc>
        <a:spcBef>
          <a:spcPts val="750"/>
        </a:spcBef>
        <a:buClr>
          <a:schemeClr val="accent1"/>
        </a:buClr>
        <a:buSzPct val="100000"/>
        <a:buFont typeface="Arial" panose="020B0604020202020204" pitchFamily="34" charset="0"/>
        <a:buChar char="•"/>
        <a:defRPr sz="1500" kern="1200">
          <a:solidFill>
            <a:schemeClr val="tx1"/>
          </a:solidFill>
          <a:effectLst/>
          <a:latin typeface="+mn-lt"/>
          <a:ea typeface="+mn-ea"/>
          <a:cs typeface="+mn-cs"/>
        </a:defRPr>
      </a:lvl1pPr>
      <a:lvl2pPr marL="5143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1350" kern="1200" cap="none" baseline="0">
          <a:solidFill>
            <a:schemeClr val="tx1"/>
          </a:solidFill>
          <a:effectLst/>
          <a:latin typeface="+mn-lt"/>
          <a:ea typeface="+mn-ea"/>
          <a:cs typeface="+mn-cs"/>
        </a:defRPr>
      </a:lvl2pPr>
      <a:lvl3pPr marL="8572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3pPr>
      <a:lvl4pPr marL="12001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1050" kern="1200" cap="none" baseline="0">
          <a:solidFill>
            <a:schemeClr val="tx1"/>
          </a:solidFill>
          <a:effectLst/>
          <a:latin typeface="+mn-lt"/>
          <a:ea typeface="+mn-ea"/>
          <a:cs typeface="+mn-cs"/>
        </a:defRPr>
      </a:lvl4pPr>
      <a:lvl5pPr marL="15430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5pPr>
      <a:lvl6pPr marL="18859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6pPr>
      <a:lvl7pPr marL="22288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7pPr>
      <a:lvl8pPr marL="25717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baseline="0">
          <a:solidFill>
            <a:schemeClr val="tx1"/>
          </a:solidFill>
          <a:effectLst/>
          <a:latin typeface="+mn-lt"/>
          <a:ea typeface="+mn-ea"/>
          <a:cs typeface="+mn-cs"/>
        </a:defRPr>
      </a:lvl8pPr>
      <a:lvl9pPr marL="29146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2024 Presentation for Parents, </a:t>
            </a:r>
            <a:r>
              <a:rPr lang="en-US" sz="4000" dirty="0" err="1">
                <a:solidFill>
                  <a:schemeClr val="bg1"/>
                </a:solidFill>
                <a:latin typeface="+mj-lt"/>
                <a:ea typeface="Arial"/>
                <a:cs typeface="Arial"/>
                <a:sym typeface="Arial"/>
              </a:rPr>
              <a:t>Carers</a:t>
            </a:r>
            <a:r>
              <a:rPr lang="en-US" sz="4000" dirty="0">
                <a:solidFill>
                  <a:schemeClr val="bg1"/>
                </a:solidFill>
                <a:latin typeface="+mj-lt"/>
                <a:ea typeface="Arial"/>
                <a:cs typeface="Arial"/>
                <a:sym typeface="Arial"/>
              </a:rPr>
              <a:t> &amp; Guardians</a:t>
            </a:r>
            <a:endParaRPr sz="3800" dirty="0">
              <a:solidFill>
                <a:schemeClr val="bg1"/>
              </a:solidFill>
              <a:latin typeface="+mj-lt"/>
              <a:ea typeface="Nunito Sans Light"/>
              <a:cs typeface="Nunito Sans Light"/>
              <a:sym typeface="Nunito Sans 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13</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16</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 Monday 13</a:t>
            </a:r>
            <a:r>
              <a:rPr lang="en-GB" baseline="30000" dirty="0">
                <a:solidFill>
                  <a:srgbClr val="283593"/>
                </a:solidFill>
                <a:latin typeface="+mn-lt"/>
              </a:rPr>
              <a:t>th</a:t>
            </a:r>
            <a:r>
              <a:rPr lang="en-GB" dirty="0">
                <a:solidFill>
                  <a:srgbClr val="283593"/>
                </a:solidFill>
                <a:latin typeface="+mn-lt"/>
              </a:rPr>
              <a:t> May, 45 minutes</a:t>
            </a:r>
          </a:p>
          <a:p>
            <a:pPr lvl="1">
              <a:lnSpc>
                <a:spcPct val="100000"/>
              </a:lnSpc>
              <a:spcBef>
                <a:spcPts val="0"/>
              </a:spcBef>
            </a:pPr>
            <a:r>
              <a:rPr lang="en-GB" dirty="0">
                <a:solidFill>
                  <a:srgbClr val="283593"/>
                </a:solidFill>
                <a:latin typeface="+mn-lt"/>
              </a:rPr>
              <a:t>Grammar, punctuation and spelling (paper 2: Spelling) – Monday 13</a:t>
            </a:r>
            <a:r>
              <a:rPr lang="en-GB" baseline="30000" dirty="0">
                <a:solidFill>
                  <a:srgbClr val="283593"/>
                </a:solidFill>
                <a:latin typeface="+mn-lt"/>
              </a:rPr>
              <a:t>th</a:t>
            </a:r>
            <a:r>
              <a:rPr lang="en-GB" dirty="0">
                <a:solidFill>
                  <a:srgbClr val="283593"/>
                </a:solidFill>
                <a:latin typeface="+mn-lt"/>
              </a:rPr>
              <a:t> May, approx. 15 minutes</a:t>
            </a:r>
          </a:p>
          <a:p>
            <a:pPr lvl="1">
              <a:lnSpc>
                <a:spcPct val="100000"/>
              </a:lnSpc>
              <a:spcBef>
                <a:spcPts val="0"/>
              </a:spcBef>
            </a:pPr>
            <a:r>
              <a:rPr lang="en-GB" dirty="0">
                <a:solidFill>
                  <a:srgbClr val="283593"/>
                </a:solidFill>
                <a:latin typeface="+mn-lt"/>
              </a:rPr>
              <a:t>Reading – Tuesday 14</a:t>
            </a:r>
            <a:r>
              <a:rPr lang="en-GB" baseline="30000" dirty="0">
                <a:solidFill>
                  <a:srgbClr val="283593"/>
                </a:solidFill>
                <a:latin typeface="+mn-lt"/>
              </a:rPr>
              <a:t>th</a:t>
            </a:r>
            <a:r>
              <a:rPr lang="en-GB" dirty="0">
                <a:solidFill>
                  <a:srgbClr val="283593"/>
                </a:solidFill>
                <a:latin typeface="+mn-lt"/>
              </a:rPr>
              <a:t> May, 60 minutes</a:t>
            </a:r>
          </a:p>
          <a:p>
            <a:pPr lvl="1">
              <a:lnSpc>
                <a:spcPct val="100000"/>
              </a:lnSpc>
              <a:spcBef>
                <a:spcPts val="0"/>
              </a:spcBef>
            </a:pPr>
            <a:r>
              <a:rPr lang="en-GB" dirty="0">
                <a:solidFill>
                  <a:srgbClr val="283593"/>
                </a:solidFill>
                <a:latin typeface="+mn-lt"/>
              </a:rPr>
              <a:t>Maths (paper 1: Arithmetic) – Wednesday 15</a:t>
            </a:r>
            <a:r>
              <a:rPr lang="en-GB" baseline="30000" dirty="0">
                <a:solidFill>
                  <a:srgbClr val="283593"/>
                </a:solidFill>
                <a:latin typeface="+mn-lt"/>
              </a:rPr>
              <a:t>th</a:t>
            </a:r>
            <a:r>
              <a:rPr lang="en-GB" dirty="0">
                <a:solidFill>
                  <a:srgbClr val="283593"/>
                </a:solidFill>
                <a:latin typeface="+mn-lt"/>
              </a:rPr>
              <a:t> May, 30 minutes</a:t>
            </a:r>
          </a:p>
          <a:p>
            <a:pPr lvl="1">
              <a:lnSpc>
                <a:spcPct val="100000"/>
              </a:lnSpc>
              <a:spcBef>
                <a:spcPts val="0"/>
              </a:spcBef>
            </a:pPr>
            <a:r>
              <a:rPr lang="en-GB" dirty="0">
                <a:solidFill>
                  <a:srgbClr val="283593"/>
                </a:solidFill>
                <a:latin typeface="+mn-lt"/>
              </a:rPr>
              <a:t>Maths (paper 2: Reasoning) – Wednesday 15</a:t>
            </a:r>
            <a:r>
              <a:rPr lang="en-GB" baseline="30000" dirty="0">
                <a:solidFill>
                  <a:srgbClr val="283593"/>
                </a:solidFill>
                <a:latin typeface="+mn-lt"/>
              </a:rPr>
              <a:t>th</a:t>
            </a:r>
            <a:r>
              <a:rPr lang="en-GB" dirty="0">
                <a:solidFill>
                  <a:srgbClr val="283593"/>
                </a:solidFill>
                <a:latin typeface="+mn-lt"/>
              </a:rPr>
              <a:t> May, 40 minutes </a:t>
            </a:r>
          </a:p>
          <a:p>
            <a:pPr lvl="1">
              <a:lnSpc>
                <a:spcPct val="100000"/>
              </a:lnSpc>
              <a:spcBef>
                <a:spcPts val="0"/>
              </a:spcBef>
            </a:pPr>
            <a:r>
              <a:rPr lang="en-GB" dirty="0">
                <a:solidFill>
                  <a:srgbClr val="283593"/>
                </a:solidFill>
                <a:latin typeface="+mn-lt"/>
              </a:rPr>
              <a:t>Maths (paper 3: Reasoning) – Thursday 16</a:t>
            </a:r>
            <a:r>
              <a:rPr lang="en-GB" baseline="30000" dirty="0">
                <a:solidFill>
                  <a:srgbClr val="283593"/>
                </a:solidFill>
                <a:latin typeface="+mn-lt"/>
              </a:rPr>
              <a:t>th</a:t>
            </a:r>
            <a:r>
              <a:rPr lang="en-GB" dirty="0">
                <a:solidFill>
                  <a:srgbClr val="283593"/>
                </a:solidFill>
                <a:latin typeface="+mn-lt"/>
              </a:rPr>
              <a:t> May, 40 minutes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13</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950839" y="3663343"/>
            <a:ext cx="4609317" cy="1178224"/>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17850" y="1174079"/>
            <a:ext cx="4211735" cy="1713248"/>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4138341" y="2241157"/>
            <a:ext cx="4787809" cy="117822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6</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291522" y="2252181"/>
            <a:ext cx="4568102" cy="2745036"/>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7</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17850" y="1758463"/>
            <a:ext cx="4187508" cy="185783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4989156" y="2348059"/>
            <a:ext cx="2722454" cy="231515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14</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8</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17850" y="1702464"/>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122965" y="2978968"/>
            <a:ext cx="3449035" cy="2139912"/>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4846227" y="1291090"/>
            <a:ext cx="4174931" cy="325162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17850" y="1519356"/>
            <a:ext cx="4033853" cy="241915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4542382" y="1054233"/>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17850" y="1435166"/>
            <a:ext cx="3942077" cy="321206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4756466" y="144362"/>
            <a:ext cx="3790636" cy="4854775"/>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2023 Reading SATs paper,</a:t>
            </a:r>
          </a:p>
          <a:p>
            <a:r>
              <a:rPr lang="en-GB" dirty="0">
                <a:solidFill>
                  <a:srgbClr val="283593"/>
                </a:solidFill>
              </a:rPr>
              <a:t>18% of marks could be gained from answering questions involving giving and explaining the meaning of words in context;</a:t>
            </a:r>
          </a:p>
          <a:p>
            <a:r>
              <a:rPr lang="en-GB" dirty="0">
                <a:solidFill>
                  <a:srgbClr val="283593"/>
                </a:solidFill>
              </a:rPr>
              <a:t>32%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46%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12</a:t>
            </a:fld>
            <a:endParaRPr lang="en"/>
          </a:p>
        </p:txBody>
      </p:sp>
    </p:spTree>
    <p:extLst>
      <p:ext uri="{BB962C8B-B14F-4D97-AF65-F5344CB8AC3E}">
        <p14:creationId xmlns:p14="http://schemas.microsoft.com/office/powerpoint/2010/main" val="12436685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15</a:t>
            </a:r>
            <a:r>
              <a:rPr lang="en-GB" baseline="30000" dirty="0"/>
              <a:t>th</a:t>
            </a:r>
            <a:r>
              <a:rPr lang="en-GB" dirty="0"/>
              <a:t> May and Thursday 16</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15</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16</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13</a:t>
            </a:fld>
            <a:endParaRPr lang="en"/>
          </a:p>
        </p:txBody>
      </p:sp>
    </p:spTree>
    <p:extLst>
      <p:ext uri="{BB962C8B-B14F-4D97-AF65-F5344CB8AC3E}">
        <p14:creationId xmlns:p14="http://schemas.microsoft.com/office/powerpoint/2010/main" val="2975852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2597786" y="2215299"/>
            <a:ext cx="3152756" cy="292820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5844819" y="2215299"/>
            <a:ext cx="3296795" cy="184765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566628-33C4-6B48-B3EF-0B1E6C28D909}"/>
              </a:ext>
            </a:extLst>
          </p:cNvPr>
          <p:cNvPicPr>
            <a:picLocks noChangeAspect="1"/>
          </p:cNvPicPr>
          <p:nvPr/>
        </p:nvPicPr>
        <p:blipFill>
          <a:blip r:embed="rId3"/>
          <a:stretch>
            <a:fillRect/>
          </a:stretch>
        </p:blipFill>
        <p:spPr>
          <a:xfrm>
            <a:off x="4691962" y="3001891"/>
            <a:ext cx="3813251" cy="1655322"/>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EA7A23B-CCEE-AD4B-AEE9-F8B5B0672424}"/>
              </a:ext>
            </a:extLst>
          </p:cNvPr>
          <p:cNvPicPr>
            <a:picLocks noChangeAspect="1"/>
          </p:cNvPicPr>
          <p:nvPr/>
        </p:nvPicPr>
        <p:blipFill>
          <a:blip r:embed="rId4"/>
          <a:stretch>
            <a:fillRect/>
          </a:stretch>
        </p:blipFill>
        <p:spPr>
          <a:xfrm>
            <a:off x="530783" y="3015905"/>
            <a:ext cx="3788041" cy="1627295"/>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B396DB92-9B06-474A-9ABE-36293453C66A}"/>
              </a:ext>
            </a:extLst>
          </p:cNvPr>
          <p:cNvPicPr>
            <a:picLocks noChangeAspect="1"/>
          </p:cNvPicPr>
          <p:nvPr/>
        </p:nvPicPr>
        <p:blipFill>
          <a:blip r:embed="rId5"/>
          <a:stretch>
            <a:fillRect/>
          </a:stretch>
        </p:blipFill>
        <p:spPr>
          <a:xfrm>
            <a:off x="4691962" y="1156911"/>
            <a:ext cx="3788042" cy="162729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8321FE1-650C-A04F-B650-E9AFFEEAD355}"/>
              </a:ext>
            </a:extLst>
          </p:cNvPr>
          <p:cNvPicPr>
            <a:picLocks noChangeAspect="1"/>
          </p:cNvPicPr>
          <p:nvPr/>
        </p:nvPicPr>
        <p:blipFill>
          <a:blip r:embed="rId6"/>
          <a:stretch>
            <a:fillRect/>
          </a:stretch>
        </p:blipFill>
        <p:spPr>
          <a:xfrm>
            <a:off x="530783" y="1174078"/>
            <a:ext cx="3813251" cy="162880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15</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7.800</a:t>
              </a:r>
            </a:p>
            <a:p>
              <a:pPr marL="0" indent="0">
                <a:lnSpc>
                  <a:spcPct val="100000"/>
                </a:lnSpc>
                <a:buFont typeface="Nunito"/>
                <a:buNone/>
              </a:pPr>
              <a:r>
                <a:rPr lang="en-GB" sz="1200" u="sng" dirty="0"/>
                <a:t>+ 6.958</a:t>
              </a:r>
              <a:r>
                <a:rPr lang="en-GB" sz="1200" u="sng" dirty="0">
                  <a:solidFill>
                    <a:schemeClr val="bg1"/>
                  </a:solidFill>
                </a:rPr>
                <a:t>.</a:t>
              </a:r>
            </a:p>
            <a:p>
              <a:pPr marL="0" indent="0">
                <a:lnSpc>
                  <a:spcPct val="100000"/>
                </a:lnSpc>
                <a:buFont typeface="Nunito"/>
                <a:buNone/>
              </a:pPr>
              <a:r>
                <a:rPr lang="en-GB" sz="1200" u="sng" dirty="0"/>
                <a:t> 14.758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14.758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47209"/>
            <a:ext cx="2434802" cy="1139385"/>
            <a:chOff x="5219763" y="1247209"/>
            <a:chExt cx="2434802" cy="11393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Count on from 795 to 801</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604090" y="1247209"/>
              <a:ext cx="621324" cy="276999"/>
            </a:xfrm>
            <a:prstGeom prst="rect">
              <a:avLst/>
            </a:prstGeom>
            <a:noFill/>
          </p:spPr>
          <p:txBody>
            <a:bodyPr wrap="square">
              <a:spAutoFit/>
            </a:bodyPr>
            <a:lstStyle/>
            <a:p>
              <a:r>
                <a:rPr lang="en-GB" sz="1200" dirty="0"/>
                <a:t>6</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48 ÷ 6 = 8</a:t>
              </a:r>
            </a:p>
            <a:p>
              <a:pPr marL="0" indent="0">
                <a:lnSpc>
                  <a:spcPct val="100000"/>
                </a:lnSpc>
                <a:buFont typeface="Nunito"/>
                <a:buNone/>
              </a:pPr>
              <a:r>
                <a:rPr lang="en-GB" sz="1200" dirty="0"/>
                <a:t>70 + 8 = 78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78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80048" cy="1199275"/>
            <a:chOff x="5082006" y="3429792"/>
            <a:chExt cx="2780048" cy="1199275"/>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5</m:t>
                          </m:r>
                        </m:num>
                        <m:den>
                          <m:r>
                            <m:rPr>
                              <m:nor/>
                            </m:rPr>
                            <a:rPr lang="en-GB" sz="1200" b="0" i="0" dirty="0" smtClean="0"/>
                            <m:t>8</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3</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40730" y="4182342"/>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5" name="Picture 4">
            <a:extLst>
              <a:ext uri="{FF2B5EF4-FFF2-40B4-BE49-F238E27FC236}">
                <a16:creationId xmlns:a16="http://schemas.microsoft.com/office/drawing/2014/main" id="{508BD219-ACE1-744F-917F-A0DC45C194C9}"/>
              </a:ext>
            </a:extLst>
          </p:cNvPr>
          <p:cNvPicPr>
            <a:picLocks noChangeAspect="1"/>
          </p:cNvPicPr>
          <p:nvPr/>
        </p:nvPicPr>
        <p:blipFill>
          <a:blip r:embed="rId3"/>
          <a:stretch>
            <a:fillRect/>
          </a:stretch>
        </p:blipFill>
        <p:spPr>
          <a:xfrm>
            <a:off x="217849" y="1247946"/>
            <a:ext cx="3990909" cy="188175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90D25CF-024E-7543-9E99-0EB286076C1D}"/>
              </a:ext>
            </a:extLst>
          </p:cNvPr>
          <p:cNvPicPr>
            <a:picLocks noChangeAspect="1"/>
          </p:cNvPicPr>
          <p:nvPr/>
        </p:nvPicPr>
        <p:blipFill>
          <a:blip r:embed="rId4"/>
          <a:stretch>
            <a:fillRect/>
          </a:stretch>
        </p:blipFill>
        <p:spPr>
          <a:xfrm>
            <a:off x="4328014" y="288220"/>
            <a:ext cx="4787705" cy="41159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a:xfrm>
            <a:off x="226208" y="125448"/>
            <a:ext cx="8520600" cy="434776"/>
          </a:xfrm>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424638"/>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15</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16</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17</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4622557" y="1184439"/>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321127" y="1170620"/>
            <a:ext cx="3881145" cy="3617271"/>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18</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4404197"/>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6   2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163178" y="1771192"/>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17850" y="1230180"/>
            <a:ext cx="4145512" cy="240856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4443727" y="1132903"/>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17850" y="1271355"/>
            <a:ext cx="3741827" cy="298916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4085613" y="1206945"/>
            <a:ext cx="4935545" cy="23592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217850" y="1271355"/>
            <a:ext cx="3908235" cy="317474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4335900" y="207250"/>
            <a:ext cx="4666597" cy="43580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549893"/>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r>
              <a:rPr lang="en-GB" dirty="0"/>
              <a:t>Tips:</a:t>
            </a:r>
          </a:p>
          <a:p>
            <a:r>
              <a:rPr lang="en-GB" dirty="0"/>
              <a:t>Don’t use past papers as they are used in school to prepare the children. </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22</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Encourage your child to follow the revision timetable – little and often.</a:t>
            </a:r>
          </a:p>
          <a:p>
            <a:r>
              <a:rPr lang="en-GB" dirty="0"/>
              <a:t>Keep revision light. Going over key skills (times tables, real world mental maths as you are shopping or cooking) is a good way to keep revision light. </a:t>
            </a:r>
          </a:p>
          <a:p>
            <a:r>
              <a:rPr lang="en-GB" dirty="0"/>
              <a:t>Encourage your child to come to the SATS club.</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23</a:t>
            </a:fld>
            <a:endParaRPr lang="en"/>
          </a:p>
        </p:txBody>
      </p:sp>
      <p:sp>
        <p:nvSpPr>
          <p:cNvPr id="6" name="Title 5">
            <a:extLst>
              <a:ext uri="{FF2B5EF4-FFF2-40B4-BE49-F238E27FC236}">
                <a16:creationId xmlns:a16="http://schemas.microsoft.com/office/drawing/2014/main" id="{A8F8B713-CE4B-F267-B437-C64675F83B62}"/>
              </a:ext>
            </a:extLst>
          </p:cNvPr>
          <p:cNvSpPr>
            <a:spLocks noGrp="1"/>
          </p:cNvSpPr>
          <p:nvPr>
            <p:ph type="title"/>
          </p:nvPr>
        </p:nvSpPr>
        <p:spPr/>
        <p:txBody>
          <a:bodyPr/>
          <a:lstStyle/>
          <a:p>
            <a:r>
              <a:rPr lang="en-GB" dirty="0"/>
              <a:t>CGP Practice &amp; SATS club</a:t>
            </a:r>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sz="2000" dirty="0">
                <a:solidFill>
                  <a:srgbClr val="283593"/>
                </a:solidFill>
              </a:rPr>
              <a:t>SATs focus on what children know about Maths and English. </a:t>
            </a:r>
          </a:p>
          <a:p>
            <a:pPr marL="114300" indent="0">
              <a:buNone/>
            </a:pPr>
            <a:r>
              <a:rPr lang="en-GB" sz="2000" dirty="0"/>
              <a:t>They will not reflect how talented they are at science, geography, art, PE…, and they certainly won’t highlight all of their amazing personal characteristics.</a:t>
            </a:r>
          </a:p>
          <a:p>
            <a:pPr marL="114300" indent="0">
              <a:buNone/>
            </a:pPr>
            <a:endParaRPr lang="en-GB" sz="2000" dirty="0"/>
          </a:p>
          <a:p>
            <a:pPr marL="114300" indent="0">
              <a:buNone/>
            </a:pPr>
            <a:endParaRPr lang="en-GB" sz="2000" dirty="0"/>
          </a:p>
          <a:p>
            <a:pPr marL="114300" indent="0">
              <a:buNone/>
            </a:pPr>
            <a:r>
              <a:rPr lang="en-GB" sz="2000" dirty="0">
                <a:solidFill>
                  <a:srgbClr val="283593"/>
                </a:solidFill>
              </a:rPr>
              <a:t>SATs are only four days out of a whole Primary School career. </a:t>
            </a:r>
          </a:p>
          <a:p>
            <a:pPr marL="114300" indent="0">
              <a:buNone/>
            </a:pPr>
            <a:r>
              <a:rPr lang="en-GB" sz="2000"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500"/>
                                        <p:tgtEl>
                                          <p:spTgt spid="3">
                                            <p:txEl>
                                              <p:pRg st="4" end="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fade">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E7BFC7875DB5E41ACE52D06F7C9A12B" ma:contentTypeVersion="13" ma:contentTypeDescription="Create a new document." ma:contentTypeScope="" ma:versionID="1bde9cc0a9aa03b61f7f0b5068d9be74">
  <xsd:schema xmlns:xsd="http://www.w3.org/2001/XMLSchema" xmlns:xs="http://www.w3.org/2001/XMLSchema" xmlns:p="http://schemas.microsoft.com/office/2006/metadata/properties" xmlns:ns3="1fc1adc8-f1c1-4dfd-acb7-add2571635a7" targetNamespace="http://schemas.microsoft.com/office/2006/metadata/properties" ma:root="true" ma:fieldsID="d32255572dc0c097ba27eb60b4947569" ns3:_="">
    <xsd:import namespace="1fc1adc8-f1c1-4dfd-acb7-add2571635a7"/>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element ref="ns3:MediaLengthInSeconds"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c1adc8-f1c1-4dfd-acb7-add2571635a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EBABA1B-8EC5-40C3-B0AB-A3C934E3E99F}">
  <ds:schemaRefs>
    <ds:schemaRef ds:uri="http://www.w3.org/XML/1998/namespace"/>
    <ds:schemaRef ds:uri="http://purl.org/dc/elements/1.1/"/>
    <ds:schemaRef ds:uri="1fc1adc8-f1c1-4dfd-acb7-add2571635a7"/>
    <ds:schemaRef ds:uri="http://schemas.microsoft.com/office/2006/documentManagement/types"/>
    <ds:schemaRef ds:uri="http://purl.org/dc/dcmitype/"/>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E798D845-6968-4B6B-9832-96866A45B44F}">
  <ds:schemaRefs>
    <ds:schemaRef ds:uri="http://schemas.microsoft.com/sharepoint/v3/contenttype/forms"/>
  </ds:schemaRefs>
</ds:datastoreItem>
</file>

<file path=customXml/itemProps3.xml><?xml version="1.0" encoding="utf-8"?>
<ds:datastoreItem xmlns:ds="http://schemas.openxmlformats.org/officeDocument/2006/customXml" ds:itemID="{67C424B5-18DA-4C08-A7DA-D2DF5B00D2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c1adc8-f1c1-4dfd-acb7-add2571635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Gallery</Template>
  <TotalTime>985</TotalTime>
  <Words>2122</Words>
  <Application>Microsoft Office PowerPoint</Application>
  <PresentationFormat>On-screen Show (16:9)</PresentationFormat>
  <Paragraphs>225</Paragraphs>
  <Slides>24</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Wingdings</vt:lpstr>
      <vt:lpstr>Gill Sans MT</vt:lpstr>
      <vt:lpstr>Cambria Math</vt:lpstr>
      <vt:lpstr>Arial</vt:lpstr>
      <vt:lpstr>Nunito</vt:lpstr>
      <vt:lpstr>Gallery</vt:lpstr>
      <vt:lpstr>  Year 6 SATs 2024 Presentation for Parents, Carers &amp; Guardians</vt:lpstr>
      <vt:lpstr>What are the SATs? </vt:lpstr>
      <vt:lpstr>The results</vt:lpstr>
      <vt:lpstr>Grammar, Punctuation and Spelling: Monday 13th May</vt:lpstr>
      <vt:lpstr>Grammar, Punctuation and Spelling: Paper 1 (GPS)</vt:lpstr>
      <vt:lpstr>Grammar, Punctuation and Spelling: Paper 1 (GPS)</vt:lpstr>
      <vt:lpstr>Grammar, Punctuation and Spelling: Paper 2 (spelling)</vt:lpstr>
      <vt:lpstr>Reading: Tuesday 14th May </vt:lpstr>
      <vt:lpstr>Reading </vt:lpstr>
      <vt:lpstr>Reading </vt:lpstr>
      <vt:lpstr>Reading </vt:lpstr>
      <vt:lpstr>Reading </vt:lpstr>
      <vt:lpstr>Maths: Wednesday 15th May and Thursday 16th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CGP Practice &amp; SATS club</vt:lpstr>
      <vt:lpstr>Things to remember about SATs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Year 6 SATs 2022 Presentation for Parents, Carers &amp; Guardians</dc:title>
  <cp:lastModifiedBy>Mrs Benson</cp:lastModifiedBy>
  <cp:revision>17</cp:revision>
  <dcterms:modified xsi:type="dcterms:W3CDTF">2024-01-18T16:39:15Z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0x0101002E7BFC7875DB5E41ACE52D06F7C9A12B</vt:lpwstr>
  </property>
</Properties>
</file>