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1"/>
  </p:sldMasterIdLst>
  <p:sldIdLst>
    <p:sldId id="256" r:id="rId2"/>
    <p:sldId id="259" r:id="rId3"/>
    <p:sldId id="260" r:id="rId4"/>
    <p:sldId id="257" r:id="rId5"/>
    <p:sldId id="261" r:id="rId6"/>
    <p:sldId id="258"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90"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138B18E-5BD9-4155-8F7A-639E28CA861F}" type="doc">
      <dgm:prSet loTypeId="urn:microsoft.com/office/officeart/2005/8/layout/hierarchy1" loCatId="hierarchy" qsTypeId="urn:microsoft.com/office/officeart/2005/8/quickstyle/simple4" qsCatId="simple" csTypeId="urn:microsoft.com/office/officeart/2005/8/colors/colorful2" csCatId="colorful" phldr="1"/>
      <dgm:spPr/>
      <dgm:t>
        <a:bodyPr/>
        <a:lstStyle/>
        <a:p>
          <a:endParaRPr lang="en-US"/>
        </a:p>
      </dgm:t>
    </dgm:pt>
    <dgm:pt modelId="{D331C863-4CB7-4D5E-B4F8-024E6BA938F9}">
      <dgm:prSet/>
      <dgm:spPr/>
      <dgm:t>
        <a:bodyPr/>
        <a:lstStyle/>
        <a:p>
          <a:r>
            <a:rPr lang="en-US" dirty="0">
              <a:latin typeface="XCCW Joined 1a" panose="03050602040000000000" pitchFamily="66" charset="0"/>
            </a:rPr>
            <a:t>toddler groups</a:t>
          </a:r>
        </a:p>
      </dgm:t>
    </dgm:pt>
    <dgm:pt modelId="{9D8DE3BD-399F-42A3-872E-A0CE453737AE}" type="parTrans" cxnId="{8CD35FC9-AF99-42EC-BBD9-A829C1719487}">
      <dgm:prSet/>
      <dgm:spPr/>
      <dgm:t>
        <a:bodyPr/>
        <a:lstStyle/>
        <a:p>
          <a:endParaRPr lang="en-US"/>
        </a:p>
      </dgm:t>
    </dgm:pt>
    <dgm:pt modelId="{6C2573E4-6C2E-499C-96C6-B083AEAAB317}" type="sibTrans" cxnId="{8CD35FC9-AF99-42EC-BBD9-A829C1719487}">
      <dgm:prSet/>
      <dgm:spPr/>
      <dgm:t>
        <a:bodyPr/>
        <a:lstStyle/>
        <a:p>
          <a:endParaRPr lang="en-US"/>
        </a:p>
      </dgm:t>
    </dgm:pt>
    <dgm:pt modelId="{453F8043-AD4E-49A0-8196-955BAFDC7A11}">
      <dgm:prSet/>
      <dgm:spPr/>
      <dgm:t>
        <a:bodyPr/>
        <a:lstStyle/>
        <a:p>
          <a:r>
            <a:rPr lang="en-US" dirty="0">
              <a:latin typeface="XCCW Joined 1a" panose="03050602040000000000" pitchFamily="66" charset="0"/>
            </a:rPr>
            <a:t>shelters </a:t>
          </a:r>
        </a:p>
      </dgm:t>
    </dgm:pt>
    <dgm:pt modelId="{D891FAAB-2DE1-4DE0-924F-F9BF9E8E6758}" type="parTrans" cxnId="{006CF61C-6298-4AF1-9D48-DD585E474453}">
      <dgm:prSet/>
      <dgm:spPr/>
      <dgm:t>
        <a:bodyPr/>
        <a:lstStyle/>
        <a:p>
          <a:endParaRPr lang="en-US"/>
        </a:p>
      </dgm:t>
    </dgm:pt>
    <dgm:pt modelId="{F353BCE5-C431-454D-AD1D-D4C3CBA3D8D1}" type="sibTrans" cxnId="{006CF61C-6298-4AF1-9D48-DD585E474453}">
      <dgm:prSet/>
      <dgm:spPr/>
      <dgm:t>
        <a:bodyPr/>
        <a:lstStyle/>
        <a:p>
          <a:endParaRPr lang="en-US"/>
        </a:p>
      </dgm:t>
    </dgm:pt>
    <dgm:pt modelId="{261DE7C8-080F-4BB1-9D80-29BDEF80F432}">
      <dgm:prSet/>
      <dgm:spPr/>
      <dgm:t>
        <a:bodyPr/>
        <a:lstStyle/>
        <a:p>
          <a:r>
            <a:rPr lang="en-US" dirty="0">
              <a:latin typeface="XCCW Joined 1a" panose="03050602040000000000" pitchFamily="66" charset="0"/>
            </a:rPr>
            <a:t>giving to charity</a:t>
          </a:r>
        </a:p>
      </dgm:t>
    </dgm:pt>
    <dgm:pt modelId="{AC4A4B24-44D6-4DF5-9AB0-D35D1115BA46}" type="parTrans" cxnId="{BFA3684F-B62E-4156-ADAE-E16744CE5BAF}">
      <dgm:prSet/>
      <dgm:spPr/>
      <dgm:t>
        <a:bodyPr/>
        <a:lstStyle/>
        <a:p>
          <a:endParaRPr lang="en-US"/>
        </a:p>
      </dgm:t>
    </dgm:pt>
    <dgm:pt modelId="{D05CC0C5-D0B9-42A7-A6D0-6C3962EB18BC}" type="sibTrans" cxnId="{BFA3684F-B62E-4156-ADAE-E16744CE5BAF}">
      <dgm:prSet/>
      <dgm:spPr/>
      <dgm:t>
        <a:bodyPr/>
        <a:lstStyle/>
        <a:p>
          <a:endParaRPr lang="en-US"/>
        </a:p>
      </dgm:t>
    </dgm:pt>
    <dgm:pt modelId="{BFF9795F-BC30-4ED9-B597-4A9BF1C55942}" type="pres">
      <dgm:prSet presAssocID="{9138B18E-5BD9-4155-8F7A-639E28CA861F}" presName="hierChild1" presStyleCnt="0">
        <dgm:presLayoutVars>
          <dgm:chPref val="1"/>
          <dgm:dir/>
          <dgm:animOne val="branch"/>
          <dgm:animLvl val="lvl"/>
          <dgm:resizeHandles/>
        </dgm:presLayoutVars>
      </dgm:prSet>
      <dgm:spPr/>
    </dgm:pt>
    <dgm:pt modelId="{7E3200D3-5072-41A6-A065-FF2070DEA8D5}" type="pres">
      <dgm:prSet presAssocID="{D331C863-4CB7-4D5E-B4F8-024E6BA938F9}" presName="hierRoot1" presStyleCnt="0"/>
      <dgm:spPr/>
    </dgm:pt>
    <dgm:pt modelId="{5C441868-FA2F-47DE-B291-9E16E8869B20}" type="pres">
      <dgm:prSet presAssocID="{D331C863-4CB7-4D5E-B4F8-024E6BA938F9}" presName="composite" presStyleCnt="0"/>
      <dgm:spPr/>
    </dgm:pt>
    <dgm:pt modelId="{EB0EEAFB-182B-46A0-A2E5-637D48EF2215}" type="pres">
      <dgm:prSet presAssocID="{D331C863-4CB7-4D5E-B4F8-024E6BA938F9}" presName="background" presStyleLbl="node0" presStyleIdx="0" presStyleCnt="3"/>
      <dgm:spPr/>
    </dgm:pt>
    <dgm:pt modelId="{35F4FA0A-A43F-4B00-9FB9-F210F0FC3A4F}" type="pres">
      <dgm:prSet presAssocID="{D331C863-4CB7-4D5E-B4F8-024E6BA938F9}" presName="text" presStyleLbl="fgAcc0" presStyleIdx="0" presStyleCnt="3">
        <dgm:presLayoutVars>
          <dgm:chPref val="3"/>
        </dgm:presLayoutVars>
      </dgm:prSet>
      <dgm:spPr/>
    </dgm:pt>
    <dgm:pt modelId="{71098886-1125-4E39-A6D0-4B51D5F1F9BA}" type="pres">
      <dgm:prSet presAssocID="{D331C863-4CB7-4D5E-B4F8-024E6BA938F9}" presName="hierChild2" presStyleCnt="0"/>
      <dgm:spPr/>
    </dgm:pt>
    <dgm:pt modelId="{E06F2D1B-E2E6-4917-BE18-D50121CBFB14}" type="pres">
      <dgm:prSet presAssocID="{453F8043-AD4E-49A0-8196-955BAFDC7A11}" presName="hierRoot1" presStyleCnt="0"/>
      <dgm:spPr/>
    </dgm:pt>
    <dgm:pt modelId="{9D08ABA2-E89C-425D-8D7C-5C9B4880E411}" type="pres">
      <dgm:prSet presAssocID="{453F8043-AD4E-49A0-8196-955BAFDC7A11}" presName="composite" presStyleCnt="0"/>
      <dgm:spPr/>
    </dgm:pt>
    <dgm:pt modelId="{3216B953-A1B4-4F46-9583-06D9699BC0F3}" type="pres">
      <dgm:prSet presAssocID="{453F8043-AD4E-49A0-8196-955BAFDC7A11}" presName="background" presStyleLbl="node0" presStyleIdx="1" presStyleCnt="3"/>
      <dgm:spPr/>
    </dgm:pt>
    <dgm:pt modelId="{F3C2FD3A-777C-4B20-B127-7F8E5019FA37}" type="pres">
      <dgm:prSet presAssocID="{453F8043-AD4E-49A0-8196-955BAFDC7A11}" presName="text" presStyleLbl="fgAcc0" presStyleIdx="1" presStyleCnt="3">
        <dgm:presLayoutVars>
          <dgm:chPref val="3"/>
        </dgm:presLayoutVars>
      </dgm:prSet>
      <dgm:spPr/>
    </dgm:pt>
    <dgm:pt modelId="{FF733364-B4B9-4E42-808D-ECD8D1A4B3F9}" type="pres">
      <dgm:prSet presAssocID="{453F8043-AD4E-49A0-8196-955BAFDC7A11}" presName="hierChild2" presStyleCnt="0"/>
      <dgm:spPr/>
    </dgm:pt>
    <dgm:pt modelId="{2AAF31B6-D198-4F49-ACC3-CBD8DE9AD72C}" type="pres">
      <dgm:prSet presAssocID="{261DE7C8-080F-4BB1-9D80-29BDEF80F432}" presName="hierRoot1" presStyleCnt="0"/>
      <dgm:spPr/>
    </dgm:pt>
    <dgm:pt modelId="{78AC6629-B874-4D69-91AB-7704D6FC27ED}" type="pres">
      <dgm:prSet presAssocID="{261DE7C8-080F-4BB1-9D80-29BDEF80F432}" presName="composite" presStyleCnt="0"/>
      <dgm:spPr/>
    </dgm:pt>
    <dgm:pt modelId="{F5DEEE9A-A5A0-4E75-B68E-75B43E8DD8FE}" type="pres">
      <dgm:prSet presAssocID="{261DE7C8-080F-4BB1-9D80-29BDEF80F432}" presName="background" presStyleLbl="node0" presStyleIdx="2" presStyleCnt="3"/>
      <dgm:spPr/>
    </dgm:pt>
    <dgm:pt modelId="{B5312146-2208-4A27-B2B1-3BBD094DE9D1}" type="pres">
      <dgm:prSet presAssocID="{261DE7C8-080F-4BB1-9D80-29BDEF80F432}" presName="text" presStyleLbl="fgAcc0" presStyleIdx="2" presStyleCnt="3">
        <dgm:presLayoutVars>
          <dgm:chPref val="3"/>
        </dgm:presLayoutVars>
      </dgm:prSet>
      <dgm:spPr/>
    </dgm:pt>
    <dgm:pt modelId="{BBB62D87-708F-451F-A3DB-5A2A59C1E914}" type="pres">
      <dgm:prSet presAssocID="{261DE7C8-080F-4BB1-9D80-29BDEF80F432}" presName="hierChild2" presStyleCnt="0"/>
      <dgm:spPr/>
    </dgm:pt>
  </dgm:ptLst>
  <dgm:cxnLst>
    <dgm:cxn modelId="{006CF61C-6298-4AF1-9D48-DD585E474453}" srcId="{9138B18E-5BD9-4155-8F7A-639E28CA861F}" destId="{453F8043-AD4E-49A0-8196-955BAFDC7A11}" srcOrd="1" destOrd="0" parTransId="{D891FAAB-2DE1-4DE0-924F-F9BF9E8E6758}" sibTransId="{F353BCE5-C431-454D-AD1D-D4C3CBA3D8D1}"/>
    <dgm:cxn modelId="{BFA3684F-B62E-4156-ADAE-E16744CE5BAF}" srcId="{9138B18E-5BD9-4155-8F7A-639E28CA861F}" destId="{261DE7C8-080F-4BB1-9D80-29BDEF80F432}" srcOrd="2" destOrd="0" parTransId="{AC4A4B24-44D6-4DF5-9AB0-D35D1115BA46}" sibTransId="{D05CC0C5-D0B9-42A7-A6D0-6C3962EB18BC}"/>
    <dgm:cxn modelId="{F8DAC554-7DF3-4E98-9FDF-2385CD7956BB}" type="presOf" srcId="{453F8043-AD4E-49A0-8196-955BAFDC7A11}" destId="{F3C2FD3A-777C-4B20-B127-7F8E5019FA37}" srcOrd="0" destOrd="0" presId="urn:microsoft.com/office/officeart/2005/8/layout/hierarchy1"/>
    <dgm:cxn modelId="{9E587A57-E963-4B5D-9BE6-27550AD39863}" type="presOf" srcId="{261DE7C8-080F-4BB1-9D80-29BDEF80F432}" destId="{B5312146-2208-4A27-B2B1-3BBD094DE9D1}" srcOrd="0" destOrd="0" presId="urn:microsoft.com/office/officeart/2005/8/layout/hierarchy1"/>
    <dgm:cxn modelId="{0CE55879-939D-4439-816F-EB4606A00CFF}" type="presOf" srcId="{9138B18E-5BD9-4155-8F7A-639E28CA861F}" destId="{BFF9795F-BC30-4ED9-B597-4A9BF1C55942}" srcOrd="0" destOrd="0" presId="urn:microsoft.com/office/officeart/2005/8/layout/hierarchy1"/>
    <dgm:cxn modelId="{EEE844C5-30CE-48D6-94D2-870EFB7ADB18}" type="presOf" srcId="{D331C863-4CB7-4D5E-B4F8-024E6BA938F9}" destId="{35F4FA0A-A43F-4B00-9FB9-F210F0FC3A4F}" srcOrd="0" destOrd="0" presId="urn:microsoft.com/office/officeart/2005/8/layout/hierarchy1"/>
    <dgm:cxn modelId="{8CD35FC9-AF99-42EC-BBD9-A829C1719487}" srcId="{9138B18E-5BD9-4155-8F7A-639E28CA861F}" destId="{D331C863-4CB7-4D5E-B4F8-024E6BA938F9}" srcOrd="0" destOrd="0" parTransId="{9D8DE3BD-399F-42A3-872E-A0CE453737AE}" sibTransId="{6C2573E4-6C2E-499C-96C6-B083AEAAB317}"/>
    <dgm:cxn modelId="{C03BC3D1-B8E6-4B27-91E7-9C4246039224}" type="presParOf" srcId="{BFF9795F-BC30-4ED9-B597-4A9BF1C55942}" destId="{7E3200D3-5072-41A6-A065-FF2070DEA8D5}" srcOrd="0" destOrd="0" presId="urn:microsoft.com/office/officeart/2005/8/layout/hierarchy1"/>
    <dgm:cxn modelId="{09633FD9-9786-4AE2-AFAF-4841DB0D1773}" type="presParOf" srcId="{7E3200D3-5072-41A6-A065-FF2070DEA8D5}" destId="{5C441868-FA2F-47DE-B291-9E16E8869B20}" srcOrd="0" destOrd="0" presId="urn:microsoft.com/office/officeart/2005/8/layout/hierarchy1"/>
    <dgm:cxn modelId="{9751426C-6B25-4332-AA01-3A285F074E0C}" type="presParOf" srcId="{5C441868-FA2F-47DE-B291-9E16E8869B20}" destId="{EB0EEAFB-182B-46A0-A2E5-637D48EF2215}" srcOrd="0" destOrd="0" presId="urn:microsoft.com/office/officeart/2005/8/layout/hierarchy1"/>
    <dgm:cxn modelId="{3B951C11-EA5A-4A45-8041-CD0B7CBD0F89}" type="presParOf" srcId="{5C441868-FA2F-47DE-B291-9E16E8869B20}" destId="{35F4FA0A-A43F-4B00-9FB9-F210F0FC3A4F}" srcOrd="1" destOrd="0" presId="urn:microsoft.com/office/officeart/2005/8/layout/hierarchy1"/>
    <dgm:cxn modelId="{A29E8C15-E00C-4E00-9AE9-A1F8AC06AA44}" type="presParOf" srcId="{7E3200D3-5072-41A6-A065-FF2070DEA8D5}" destId="{71098886-1125-4E39-A6D0-4B51D5F1F9BA}" srcOrd="1" destOrd="0" presId="urn:microsoft.com/office/officeart/2005/8/layout/hierarchy1"/>
    <dgm:cxn modelId="{D3FAE3CD-3736-467B-9370-A9231E278838}" type="presParOf" srcId="{BFF9795F-BC30-4ED9-B597-4A9BF1C55942}" destId="{E06F2D1B-E2E6-4917-BE18-D50121CBFB14}" srcOrd="1" destOrd="0" presId="urn:microsoft.com/office/officeart/2005/8/layout/hierarchy1"/>
    <dgm:cxn modelId="{FD44130F-56C9-4B3E-9C1B-080A472F4388}" type="presParOf" srcId="{E06F2D1B-E2E6-4917-BE18-D50121CBFB14}" destId="{9D08ABA2-E89C-425D-8D7C-5C9B4880E411}" srcOrd="0" destOrd="0" presId="urn:microsoft.com/office/officeart/2005/8/layout/hierarchy1"/>
    <dgm:cxn modelId="{5F8D1FF2-F832-49AD-B951-8C3F4238FF8D}" type="presParOf" srcId="{9D08ABA2-E89C-425D-8D7C-5C9B4880E411}" destId="{3216B953-A1B4-4F46-9583-06D9699BC0F3}" srcOrd="0" destOrd="0" presId="urn:microsoft.com/office/officeart/2005/8/layout/hierarchy1"/>
    <dgm:cxn modelId="{24668CE0-2578-43B9-9C52-A3C1471569F4}" type="presParOf" srcId="{9D08ABA2-E89C-425D-8D7C-5C9B4880E411}" destId="{F3C2FD3A-777C-4B20-B127-7F8E5019FA37}" srcOrd="1" destOrd="0" presId="urn:microsoft.com/office/officeart/2005/8/layout/hierarchy1"/>
    <dgm:cxn modelId="{24391D18-3FF8-4D88-A626-8D409498DE59}" type="presParOf" srcId="{E06F2D1B-E2E6-4917-BE18-D50121CBFB14}" destId="{FF733364-B4B9-4E42-808D-ECD8D1A4B3F9}" srcOrd="1" destOrd="0" presId="urn:microsoft.com/office/officeart/2005/8/layout/hierarchy1"/>
    <dgm:cxn modelId="{A3F2D4F6-B214-4CD0-882F-D775CB4C46C3}" type="presParOf" srcId="{BFF9795F-BC30-4ED9-B597-4A9BF1C55942}" destId="{2AAF31B6-D198-4F49-ACC3-CBD8DE9AD72C}" srcOrd="2" destOrd="0" presId="urn:microsoft.com/office/officeart/2005/8/layout/hierarchy1"/>
    <dgm:cxn modelId="{AE43AF11-EBC7-415D-A56D-04512854ED09}" type="presParOf" srcId="{2AAF31B6-D198-4F49-ACC3-CBD8DE9AD72C}" destId="{78AC6629-B874-4D69-91AB-7704D6FC27ED}" srcOrd="0" destOrd="0" presId="urn:microsoft.com/office/officeart/2005/8/layout/hierarchy1"/>
    <dgm:cxn modelId="{917BC030-DE8E-4BF8-8697-A619685D725D}" type="presParOf" srcId="{78AC6629-B874-4D69-91AB-7704D6FC27ED}" destId="{F5DEEE9A-A5A0-4E75-B68E-75B43E8DD8FE}" srcOrd="0" destOrd="0" presId="urn:microsoft.com/office/officeart/2005/8/layout/hierarchy1"/>
    <dgm:cxn modelId="{E1E4134F-C0C6-455D-912E-780B7C30A7FE}" type="presParOf" srcId="{78AC6629-B874-4D69-91AB-7704D6FC27ED}" destId="{B5312146-2208-4A27-B2B1-3BBD094DE9D1}" srcOrd="1" destOrd="0" presId="urn:microsoft.com/office/officeart/2005/8/layout/hierarchy1"/>
    <dgm:cxn modelId="{DB038B22-7350-44E1-9526-09CF2970DEDF}" type="presParOf" srcId="{2AAF31B6-D198-4F49-ACC3-CBD8DE9AD72C}" destId="{BBB62D87-708F-451F-A3DB-5A2A59C1E914}"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0EEAFB-182B-46A0-A2E5-637D48EF2215}">
      <dsp:nvSpPr>
        <dsp:cNvPr id="0" name=""/>
        <dsp:cNvSpPr/>
      </dsp:nvSpPr>
      <dsp:spPr>
        <a:xfrm>
          <a:off x="0" y="1231777"/>
          <a:ext cx="1394312" cy="885388"/>
        </a:xfrm>
        <a:prstGeom prst="roundRect">
          <a:avLst>
            <a:gd name="adj" fmla="val 10000"/>
          </a:avLst>
        </a:prstGeom>
        <a:gradFill rotWithShape="0">
          <a:gsLst>
            <a:gs pos="0">
              <a:schemeClr val="accent1">
                <a:hueOff val="0"/>
                <a:satOff val="0"/>
                <a:lumOff val="0"/>
                <a:alphaOff val="0"/>
                <a:satMod val="100000"/>
                <a:lumMod val="100000"/>
              </a:schemeClr>
            </a:gs>
            <a:gs pos="50000">
              <a:schemeClr val="accent1">
                <a:hueOff val="0"/>
                <a:satOff val="0"/>
                <a:lumOff val="0"/>
                <a:alphaOff val="0"/>
                <a:shade val="99000"/>
                <a:satMod val="105000"/>
                <a:lumMod val="100000"/>
              </a:schemeClr>
            </a:gs>
            <a:gs pos="100000">
              <a:schemeClr val="accent1">
                <a:hueOff val="0"/>
                <a:satOff val="0"/>
                <a:lumOff val="0"/>
                <a:alphaOff val="0"/>
                <a:shade val="98000"/>
                <a:satMod val="105000"/>
                <a:lumMod val="100000"/>
              </a:schemeClr>
            </a:gs>
          </a:gsLst>
          <a:lin ang="5400000" scaled="0"/>
        </a:grad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35F4FA0A-A43F-4B00-9FB9-F210F0FC3A4F}">
      <dsp:nvSpPr>
        <dsp:cNvPr id="0" name=""/>
        <dsp:cNvSpPr/>
      </dsp:nvSpPr>
      <dsp:spPr>
        <a:xfrm>
          <a:off x="154923" y="1378954"/>
          <a:ext cx="1394312" cy="885388"/>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latin typeface="XCCW Joined 1a" panose="03050602040000000000" pitchFamily="66" charset="0"/>
            </a:rPr>
            <a:t>toddler groups</a:t>
          </a:r>
        </a:p>
      </dsp:txBody>
      <dsp:txXfrm>
        <a:off x="180855" y="1404886"/>
        <a:ext cx="1342448" cy="833524"/>
      </dsp:txXfrm>
    </dsp:sp>
    <dsp:sp modelId="{3216B953-A1B4-4F46-9583-06D9699BC0F3}">
      <dsp:nvSpPr>
        <dsp:cNvPr id="0" name=""/>
        <dsp:cNvSpPr/>
      </dsp:nvSpPr>
      <dsp:spPr>
        <a:xfrm>
          <a:off x="1704159" y="1231777"/>
          <a:ext cx="1394312" cy="885388"/>
        </a:xfrm>
        <a:prstGeom prst="roundRect">
          <a:avLst>
            <a:gd name="adj" fmla="val 10000"/>
          </a:avLst>
        </a:prstGeom>
        <a:gradFill rotWithShape="0">
          <a:gsLst>
            <a:gs pos="0">
              <a:schemeClr val="accent1">
                <a:hueOff val="0"/>
                <a:satOff val="0"/>
                <a:lumOff val="0"/>
                <a:alphaOff val="0"/>
                <a:satMod val="100000"/>
                <a:lumMod val="100000"/>
              </a:schemeClr>
            </a:gs>
            <a:gs pos="50000">
              <a:schemeClr val="accent1">
                <a:hueOff val="0"/>
                <a:satOff val="0"/>
                <a:lumOff val="0"/>
                <a:alphaOff val="0"/>
                <a:shade val="99000"/>
                <a:satMod val="105000"/>
                <a:lumMod val="100000"/>
              </a:schemeClr>
            </a:gs>
            <a:gs pos="100000">
              <a:schemeClr val="accent1">
                <a:hueOff val="0"/>
                <a:satOff val="0"/>
                <a:lumOff val="0"/>
                <a:alphaOff val="0"/>
                <a:shade val="98000"/>
                <a:satMod val="105000"/>
                <a:lumMod val="100000"/>
              </a:schemeClr>
            </a:gs>
          </a:gsLst>
          <a:lin ang="5400000" scaled="0"/>
        </a:grad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F3C2FD3A-777C-4B20-B127-7F8E5019FA37}">
      <dsp:nvSpPr>
        <dsp:cNvPr id="0" name=""/>
        <dsp:cNvSpPr/>
      </dsp:nvSpPr>
      <dsp:spPr>
        <a:xfrm>
          <a:off x="1859082" y="1378954"/>
          <a:ext cx="1394312" cy="885388"/>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latin typeface="XCCW Joined 1a" panose="03050602040000000000" pitchFamily="66" charset="0"/>
            </a:rPr>
            <a:t>shelters </a:t>
          </a:r>
        </a:p>
      </dsp:txBody>
      <dsp:txXfrm>
        <a:off x="1885014" y="1404886"/>
        <a:ext cx="1342448" cy="833524"/>
      </dsp:txXfrm>
    </dsp:sp>
    <dsp:sp modelId="{F5DEEE9A-A5A0-4E75-B68E-75B43E8DD8FE}">
      <dsp:nvSpPr>
        <dsp:cNvPr id="0" name=""/>
        <dsp:cNvSpPr/>
      </dsp:nvSpPr>
      <dsp:spPr>
        <a:xfrm>
          <a:off x="3408318" y="1231777"/>
          <a:ext cx="1394312" cy="885388"/>
        </a:xfrm>
        <a:prstGeom prst="roundRect">
          <a:avLst>
            <a:gd name="adj" fmla="val 10000"/>
          </a:avLst>
        </a:prstGeom>
        <a:gradFill rotWithShape="0">
          <a:gsLst>
            <a:gs pos="0">
              <a:schemeClr val="accent1">
                <a:hueOff val="0"/>
                <a:satOff val="0"/>
                <a:lumOff val="0"/>
                <a:alphaOff val="0"/>
                <a:satMod val="100000"/>
                <a:lumMod val="100000"/>
              </a:schemeClr>
            </a:gs>
            <a:gs pos="50000">
              <a:schemeClr val="accent1">
                <a:hueOff val="0"/>
                <a:satOff val="0"/>
                <a:lumOff val="0"/>
                <a:alphaOff val="0"/>
                <a:shade val="99000"/>
                <a:satMod val="105000"/>
                <a:lumMod val="100000"/>
              </a:schemeClr>
            </a:gs>
            <a:gs pos="100000">
              <a:schemeClr val="accent1">
                <a:hueOff val="0"/>
                <a:satOff val="0"/>
                <a:lumOff val="0"/>
                <a:alphaOff val="0"/>
                <a:shade val="98000"/>
                <a:satMod val="105000"/>
                <a:lumMod val="100000"/>
              </a:schemeClr>
            </a:gs>
          </a:gsLst>
          <a:lin ang="5400000" scaled="0"/>
        </a:grad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sp>
    <dsp:sp modelId="{B5312146-2208-4A27-B2B1-3BBD094DE9D1}">
      <dsp:nvSpPr>
        <dsp:cNvPr id="0" name=""/>
        <dsp:cNvSpPr/>
      </dsp:nvSpPr>
      <dsp:spPr>
        <a:xfrm>
          <a:off x="3563241" y="1378954"/>
          <a:ext cx="1394312" cy="885388"/>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latin typeface="XCCW Joined 1a" panose="03050602040000000000" pitchFamily="66" charset="0"/>
            </a:rPr>
            <a:t>giving to charity</a:t>
          </a:r>
        </a:p>
      </dsp:txBody>
      <dsp:txXfrm>
        <a:off x="3589173" y="1404886"/>
        <a:ext cx="1342448" cy="83352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DA51639-B2D6-4652-B8C3-1B4C224A7BAF}" type="datetimeFigureOut">
              <a:rPr lang="en-US" dirty="0"/>
              <a:t>1/13/2021</a:t>
            </a:fld>
            <a:endParaRPr lang="en-US"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FF5DD9-2C52-442D-92E2-8072C0C3D7CD}" type="datetimeFigureOut">
              <a:rPr lang="en-US" dirty="0"/>
              <a:t>1/13/2021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C44961B7-6B89-48AB-966F-622E2788EECC}" type="datetimeFigureOut">
              <a:rPr lang="en-US" dirty="0"/>
              <a:t>1/13/2021</a:t>
            </a:fld>
            <a:endParaRPr lang="en-US" dirty="0"/>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1060"/>
            <a:ext cx="2112264" cy="228600"/>
          </a:xfrm>
        </p:spPr>
        <p:txBody>
          <a:bodyPr/>
          <a:lstStyle/>
          <a:p>
            <a:fld id="{4FAB73BC-B049-4115-A692-8D63A059BFB8}" type="slidenum">
              <a:rPr lang="en-US" dirty="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dirty="0"/>
              <a:t>1/13/2021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dirty="0"/>
              <a:t>1/13/2021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dirty="0"/>
              <a:t>1/13/2021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dirty="0"/>
              <a:t>1/13/2021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1CF131DD-A141-4471-BCF9-C6073EDD7E20}" type="datetimeFigureOut">
              <a:rPr lang="en-US" dirty="0"/>
              <a:t>1/13/2021</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AB334A90-EB03-42F3-8859-2C2B2724C058}" type="datetimeFigureOut">
              <a:rPr lang="en-US" dirty="0"/>
              <a:t>1/13/2021</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dirty="0"/>
              <a:t>1/13/2021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dirty="0"/>
              <a:t>1/13/2021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BC48EC7-AF6A-48D3-8284-14BACBEBDD84}" type="datetimeFigureOut">
              <a:rPr lang="en-US" dirty="0"/>
              <a:t>1/13/2021</a:t>
            </a:fld>
            <a:endParaRPr lang="en-US"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BA35F0B-6B20-4CA0-8F54-60B9736728D4}"/>
              </a:ext>
            </a:extLst>
          </p:cNvPr>
          <p:cNvSpPr>
            <a:spLocks noGrp="1"/>
          </p:cNvSpPr>
          <p:nvPr>
            <p:ph type="subTitle" idx="1"/>
          </p:nvPr>
        </p:nvSpPr>
        <p:spPr>
          <a:xfrm>
            <a:off x="1562100" y="2093844"/>
            <a:ext cx="9070848" cy="3045420"/>
          </a:xfrm>
        </p:spPr>
        <p:txBody>
          <a:bodyPr>
            <a:normAutofit/>
          </a:bodyPr>
          <a:lstStyle/>
          <a:p>
            <a:pPr algn="r"/>
            <a:r>
              <a:rPr lang="en-GB" sz="3000" u="sng" dirty="0">
                <a:latin typeface="XCCW Joined 1a" panose="03050602040000000000" pitchFamily="66" charset="0"/>
              </a:rPr>
              <a:t>Wednesday 20</a:t>
            </a:r>
            <a:r>
              <a:rPr lang="en-GB" sz="3000" u="sng" baseline="30000" dirty="0">
                <a:latin typeface="XCCW Joined 1a" panose="03050602040000000000" pitchFamily="66" charset="0"/>
              </a:rPr>
              <a:t>th</a:t>
            </a:r>
            <a:r>
              <a:rPr lang="en-GB" sz="3000" u="sng" dirty="0">
                <a:latin typeface="XCCW Joined 1a" panose="03050602040000000000" pitchFamily="66" charset="0"/>
              </a:rPr>
              <a:t> January 2021</a:t>
            </a:r>
          </a:p>
          <a:p>
            <a:pPr algn="l"/>
            <a:endParaRPr lang="en-GB" sz="3000" u="sng" dirty="0">
              <a:latin typeface="XCCW Joined 1a" panose="03050602040000000000" pitchFamily="66" charset="0"/>
            </a:endParaRPr>
          </a:p>
          <a:p>
            <a:endParaRPr lang="en-GB" sz="3000" u="sng" dirty="0">
              <a:latin typeface="XCCW Joined 1a" panose="03050602040000000000" pitchFamily="66" charset="0"/>
            </a:endParaRPr>
          </a:p>
          <a:p>
            <a:r>
              <a:rPr lang="en-GB" sz="3000" u="sng" dirty="0">
                <a:latin typeface="XCCW Joined 1a" panose="03050602040000000000" pitchFamily="66" charset="0"/>
              </a:rPr>
              <a:t>Can I illustrate examples of how to be a fisher for Jesus?</a:t>
            </a:r>
          </a:p>
          <a:p>
            <a:endParaRPr lang="en-GB" sz="2000" u="sng" dirty="0">
              <a:latin typeface="XCCW Joined 1a" panose="03050602040000000000" pitchFamily="66" charset="0"/>
            </a:endParaRPr>
          </a:p>
          <a:p>
            <a:endParaRPr lang="en-GB" sz="2000" u="sng" dirty="0">
              <a:latin typeface="XCCW Joined 1a" panose="03050602040000000000" pitchFamily="66" charset="0"/>
            </a:endParaRPr>
          </a:p>
        </p:txBody>
      </p:sp>
    </p:spTree>
    <p:extLst>
      <p:ext uri="{BB962C8B-B14F-4D97-AF65-F5344CB8AC3E}">
        <p14:creationId xmlns:p14="http://schemas.microsoft.com/office/powerpoint/2010/main" val="27161394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24844A-BC5B-422F-90DF-0CA2D8160268}"/>
              </a:ext>
            </a:extLst>
          </p:cNvPr>
          <p:cNvSpPr>
            <a:spLocks noGrp="1"/>
          </p:cNvSpPr>
          <p:nvPr>
            <p:ph type="title"/>
          </p:nvPr>
        </p:nvSpPr>
        <p:spPr>
          <a:xfrm>
            <a:off x="1066800" y="642594"/>
            <a:ext cx="10058400" cy="5572676"/>
          </a:xfrm>
        </p:spPr>
        <p:txBody>
          <a:bodyPr>
            <a:normAutofit/>
          </a:bodyPr>
          <a:lstStyle/>
          <a:p>
            <a:r>
              <a:rPr lang="en-GB" sz="3000" b="0" i="0" dirty="0">
                <a:solidFill>
                  <a:srgbClr val="333333"/>
                </a:solidFill>
                <a:effectLst/>
                <a:latin typeface="XCCW Joined 1a" panose="03050602040000000000" pitchFamily="66" charset="0"/>
              </a:rPr>
              <a:t>In this story, on the Sea of Galilee, Jesus calls upon the First Disciples as he performs a miraculous catch of fish after the fishermen had been unsuccessful. The fishers were astonished by the miracle as a demonstration of the presence of God, which was the first step in understanding who Jesus is.  Jesus calls the common fishermen to leave everything and become his disciples as “Fishers of men”. </a:t>
            </a:r>
            <a:endParaRPr lang="en-GB" sz="3000" dirty="0">
              <a:latin typeface="XCCW Joined 1a" panose="03050602040000000000" pitchFamily="66" charset="0"/>
            </a:endParaRPr>
          </a:p>
        </p:txBody>
      </p:sp>
    </p:spTree>
    <p:extLst>
      <p:ext uri="{BB962C8B-B14F-4D97-AF65-F5344CB8AC3E}">
        <p14:creationId xmlns:p14="http://schemas.microsoft.com/office/powerpoint/2010/main" val="35453327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463B9A0-C42E-402C-9AD1-9DAE533613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2"/>
          </a:solidFill>
          <a:ln w="6350" cap="flat" cmpd="sng" algn="ctr">
            <a:noFill/>
            <a:prstDash val="solid"/>
          </a:ln>
          <a:effectLst>
            <a:softEdge rad="0"/>
          </a:effectLst>
        </p:spPr>
      </p:sp>
      <p:pic>
        <p:nvPicPr>
          <p:cNvPr id="5" name="Picture 4">
            <a:extLst>
              <a:ext uri="{FF2B5EF4-FFF2-40B4-BE49-F238E27FC236}">
                <a16:creationId xmlns:a16="http://schemas.microsoft.com/office/drawing/2014/main" id="{D3D6DD58-DC98-455B-A529-90B338EB1D22}"/>
              </a:ext>
            </a:extLst>
          </p:cNvPr>
          <p:cNvPicPr>
            <a:picLocks noChangeAspect="1"/>
          </p:cNvPicPr>
          <p:nvPr/>
        </p:nvPicPr>
        <p:blipFill>
          <a:blip r:embed="rId2"/>
          <a:stretch>
            <a:fillRect/>
          </a:stretch>
        </p:blipFill>
        <p:spPr>
          <a:xfrm>
            <a:off x="2454780" y="643467"/>
            <a:ext cx="7282439" cy="5571066"/>
          </a:xfrm>
          <a:prstGeom prst="rect">
            <a:avLst/>
          </a:prstGeom>
        </p:spPr>
      </p:pic>
    </p:spTree>
    <p:extLst>
      <p:ext uri="{BB962C8B-B14F-4D97-AF65-F5344CB8AC3E}">
        <p14:creationId xmlns:p14="http://schemas.microsoft.com/office/powerpoint/2010/main" val="39382388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55BE4-741C-4D22-9504-2C3CD9ED84E1}"/>
              </a:ext>
            </a:extLst>
          </p:cNvPr>
          <p:cNvSpPr>
            <a:spLocks noGrp="1"/>
          </p:cNvSpPr>
          <p:nvPr>
            <p:ph type="title"/>
          </p:nvPr>
        </p:nvSpPr>
        <p:spPr>
          <a:xfrm>
            <a:off x="1066800" y="543339"/>
            <a:ext cx="10058400" cy="5857461"/>
          </a:xfrm>
        </p:spPr>
        <p:txBody>
          <a:bodyPr>
            <a:noAutofit/>
          </a:bodyPr>
          <a:lstStyle/>
          <a:p>
            <a:r>
              <a:rPr lang="en-GB" sz="2700" b="1" u="sng" dirty="0">
                <a:latin typeface="XCCW Joined 1a" panose="03050602040000000000" pitchFamily="66" charset="0"/>
              </a:rPr>
              <a:t>Matthew 4:18-22</a:t>
            </a:r>
            <a:br>
              <a:rPr lang="en-GB" sz="2700" dirty="0">
                <a:latin typeface="XCCW Joined 1a" panose="03050602040000000000" pitchFamily="66" charset="0"/>
              </a:rPr>
            </a:br>
            <a:br>
              <a:rPr lang="en-GB" sz="2700" dirty="0">
                <a:latin typeface="XCCW Joined 1a" panose="03050602040000000000" pitchFamily="66" charset="0"/>
              </a:rPr>
            </a:br>
            <a:r>
              <a:rPr lang="en-GB" sz="2700" dirty="0">
                <a:latin typeface="XCCW Joined 1a" panose="03050602040000000000" pitchFamily="66" charset="0"/>
              </a:rPr>
              <a:t>18 As Jesus was walking beside the Sea of Galilee, he saw two brothers, Simon called Peter and his brother Andrew. They were casting a net into the lake, for they were fishermen. </a:t>
            </a:r>
            <a:br>
              <a:rPr lang="en-GB" sz="2700" dirty="0">
                <a:latin typeface="XCCW Joined 1a" panose="03050602040000000000" pitchFamily="66" charset="0"/>
              </a:rPr>
            </a:br>
            <a:br>
              <a:rPr lang="en-GB" sz="2700" dirty="0">
                <a:latin typeface="XCCW Joined 1a" panose="03050602040000000000" pitchFamily="66" charset="0"/>
              </a:rPr>
            </a:br>
            <a:r>
              <a:rPr lang="en-GB" sz="2700" dirty="0">
                <a:latin typeface="XCCW Joined 1a" panose="03050602040000000000" pitchFamily="66" charset="0"/>
              </a:rPr>
              <a:t>19 “Come, follow me,” Jesus said, “and I will send you out to fish for people.” </a:t>
            </a:r>
            <a:br>
              <a:rPr lang="en-GB" sz="2700" dirty="0">
                <a:latin typeface="XCCW Joined 1a" panose="03050602040000000000" pitchFamily="66" charset="0"/>
              </a:rPr>
            </a:br>
            <a:br>
              <a:rPr lang="en-GB" sz="2700" dirty="0">
                <a:latin typeface="XCCW Joined 1a" panose="03050602040000000000" pitchFamily="66" charset="0"/>
              </a:rPr>
            </a:br>
            <a:r>
              <a:rPr lang="en-GB" sz="2700" dirty="0">
                <a:latin typeface="XCCW Joined 1a" panose="03050602040000000000" pitchFamily="66" charset="0"/>
              </a:rPr>
              <a:t>20At once they left their nets and followed him.</a:t>
            </a:r>
          </a:p>
        </p:txBody>
      </p:sp>
    </p:spTree>
    <p:extLst>
      <p:ext uri="{BB962C8B-B14F-4D97-AF65-F5344CB8AC3E}">
        <p14:creationId xmlns:p14="http://schemas.microsoft.com/office/powerpoint/2010/main" val="21735410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2A268-6202-45EE-B50F-5A8471DA6BD4}"/>
              </a:ext>
            </a:extLst>
          </p:cNvPr>
          <p:cNvSpPr>
            <a:spLocks noGrp="1"/>
          </p:cNvSpPr>
          <p:nvPr>
            <p:ph type="title"/>
          </p:nvPr>
        </p:nvSpPr>
        <p:spPr>
          <a:xfrm>
            <a:off x="1066800" y="642593"/>
            <a:ext cx="10058400" cy="5559423"/>
          </a:xfrm>
        </p:spPr>
        <p:txBody>
          <a:bodyPr>
            <a:normAutofit/>
          </a:bodyPr>
          <a:lstStyle/>
          <a:p>
            <a:r>
              <a:rPr lang="en-GB" sz="2700" dirty="0" err="1">
                <a:latin typeface="XCCW Joined 1a" panose="03050602040000000000" pitchFamily="66" charset="0"/>
              </a:rPr>
              <a:t>Cont</a:t>
            </a:r>
            <a:r>
              <a:rPr lang="en-GB" sz="2700" dirty="0">
                <a:latin typeface="XCCW Joined 1a" panose="03050602040000000000" pitchFamily="66" charset="0"/>
              </a:rPr>
              <a:t>…</a:t>
            </a:r>
            <a:br>
              <a:rPr lang="en-GB" sz="2700" dirty="0">
                <a:latin typeface="XCCW Joined 1a" panose="03050602040000000000" pitchFamily="66" charset="0"/>
              </a:rPr>
            </a:br>
            <a:br>
              <a:rPr lang="en-GB" sz="2700" dirty="0">
                <a:latin typeface="XCCW Joined 1a" panose="03050602040000000000" pitchFamily="66" charset="0"/>
              </a:rPr>
            </a:br>
            <a:r>
              <a:rPr lang="en-GB" sz="2700" dirty="0">
                <a:latin typeface="XCCW Joined 1a" panose="03050602040000000000" pitchFamily="66" charset="0"/>
              </a:rPr>
              <a:t>21 Going on from there, he saw two other brothers, James son of Zebedee and his brother John. They were in a boat with their father Zebedee, preparing their nets. Jesus called them. </a:t>
            </a:r>
            <a:br>
              <a:rPr lang="en-GB" sz="2700" dirty="0">
                <a:latin typeface="XCCW Joined 1a" panose="03050602040000000000" pitchFamily="66" charset="0"/>
              </a:rPr>
            </a:br>
            <a:br>
              <a:rPr lang="en-GB" sz="2700" dirty="0">
                <a:latin typeface="XCCW Joined 1a" panose="03050602040000000000" pitchFamily="66" charset="0"/>
              </a:rPr>
            </a:br>
            <a:r>
              <a:rPr lang="en-GB" sz="2700" dirty="0">
                <a:latin typeface="XCCW Joined 1a" panose="03050602040000000000" pitchFamily="66" charset="0"/>
              </a:rPr>
              <a:t>22 and immediately they left the boat and their father and followed him.</a:t>
            </a:r>
            <a:endParaRPr lang="en-GB" sz="2700" dirty="0"/>
          </a:p>
        </p:txBody>
      </p:sp>
    </p:spTree>
    <p:extLst>
      <p:ext uri="{BB962C8B-B14F-4D97-AF65-F5344CB8AC3E}">
        <p14:creationId xmlns:p14="http://schemas.microsoft.com/office/powerpoint/2010/main" val="875470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B31A5-1004-4FF3-B6F8-4AB69213A98A}"/>
              </a:ext>
            </a:extLst>
          </p:cNvPr>
          <p:cNvSpPr>
            <a:spLocks noGrp="1"/>
          </p:cNvSpPr>
          <p:nvPr>
            <p:ph type="title"/>
          </p:nvPr>
        </p:nvSpPr>
        <p:spPr>
          <a:xfrm>
            <a:off x="1066800" y="642593"/>
            <a:ext cx="10058400" cy="5718449"/>
          </a:xfrm>
        </p:spPr>
        <p:txBody>
          <a:bodyPr>
            <a:normAutofit fontScale="90000"/>
          </a:bodyPr>
          <a:lstStyle/>
          <a:p>
            <a:r>
              <a:rPr lang="en-GB" sz="3000" b="1" u="sng" dirty="0">
                <a:latin typeface="XCCW Joined 1a" panose="03050602040000000000" pitchFamily="66" charset="0"/>
              </a:rPr>
              <a:t>Activity One</a:t>
            </a:r>
            <a:br>
              <a:rPr lang="en-GB" sz="3000" u="sng" dirty="0">
                <a:latin typeface="XCCW Joined 1a" panose="03050602040000000000" pitchFamily="66" charset="0"/>
              </a:rPr>
            </a:br>
            <a:br>
              <a:rPr lang="en-GB" sz="3000" u="sng" dirty="0">
                <a:latin typeface="XCCW Joined 1a" panose="03050602040000000000" pitchFamily="66" charset="0"/>
              </a:rPr>
            </a:br>
            <a:r>
              <a:rPr lang="en-GB" sz="3000" u="sng" dirty="0">
                <a:latin typeface="XCCW Joined 1a" panose="03050602040000000000" pitchFamily="66" charset="0"/>
              </a:rPr>
              <a:t> </a:t>
            </a:r>
            <a:br>
              <a:rPr lang="en-GB" sz="3000" dirty="0">
                <a:latin typeface="XCCW Joined 1a" panose="03050602040000000000" pitchFamily="66" charset="0"/>
              </a:rPr>
            </a:br>
            <a:r>
              <a:rPr lang="en-GB" sz="3000" b="1" dirty="0">
                <a:latin typeface="XCCW Joined 1a" panose="03050602040000000000" pitchFamily="66" charset="0"/>
              </a:rPr>
              <a:t>Answer the following questions in your RE/green book. </a:t>
            </a:r>
            <a:br>
              <a:rPr lang="en-GB" sz="3000" dirty="0">
                <a:latin typeface="XCCW Joined 1a" panose="03050602040000000000" pitchFamily="66" charset="0"/>
              </a:rPr>
            </a:br>
            <a:br>
              <a:rPr lang="en-GB" sz="3000" dirty="0">
                <a:latin typeface="XCCW Joined 1a" panose="03050602040000000000" pitchFamily="66" charset="0"/>
              </a:rPr>
            </a:br>
            <a:br>
              <a:rPr lang="en-GB" sz="3000" dirty="0">
                <a:latin typeface="XCCW Joined 1a" panose="03050602040000000000" pitchFamily="66" charset="0"/>
              </a:rPr>
            </a:br>
            <a:r>
              <a:rPr lang="en-GB" sz="3000" dirty="0">
                <a:latin typeface="XCCW Joined 1a" panose="03050602040000000000" pitchFamily="66" charset="0"/>
              </a:rPr>
              <a:t>1.What did James and John leave behind? </a:t>
            </a:r>
            <a:br>
              <a:rPr lang="en-GB" sz="3000" dirty="0">
                <a:latin typeface="XCCW Joined 1a" panose="03050602040000000000" pitchFamily="66" charset="0"/>
              </a:rPr>
            </a:br>
            <a:br>
              <a:rPr lang="en-GB" sz="3000" dirty="0">
                <a:latin typeface="XCCW Joined 1a" panose="03050602040000000000" pitchFamily="66" charset="0"/>
              </a:rPr>
            </a:br>
            <a:r>
              <a:rPr lang="en-GB" sz="3000" dirty="0">
                <a:latin typeface="XCCW Joined 1a" panose="03050602040000000000" pitchFamily="66" charset="0"/>
              </a:rPr>
              <a:t>2.What did they gain with their new jobs by being Jesus’ disciples? </a:t>
            </a:r>
            <a:br>
              <a:rPr lang="en-GB" sz="3000" dirty="0">
                <a:latin typeface="XCCW Joined 1a" panose="03050602040000000000" pitchFamily="66" charset="0"/>
              </a:rPr>
            </a:br>
            <a:br>
              <a:rPr lang="en-GB" sz="3000" dirty="0">
                <a:latin typeface="XCCW Joined 1a" panose="03050602040000000000" pitchFamily="66" charset="0"/>
              </a:rPr>
            </a:br>
            <a:r>
              <a:rPr lang="en-GB" sz="3000" dirty="0">
                <a:latin typeface="XCCW Joined 1a" panose="03050602040000000000" pitchFamily="66" charset="0"/>
              </a:rPr>
              <a:t>3.What do you think Jesus means by being a fisher of people? </a:t>
            </a:r>
          </a:p>
        </p:txBody>
      </p:sp>
    </p:spTree>
    <p:extLst>
      <p:ext uri="{BB962C8B-B14F-4D97-AF65-F5344CB8AC3E}">
        <p14:creationId xmlns:p14="http://schemas.microsoft.com/office/powerpoint/2010/main" val="12665483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E5DADF-6F1B-4511-AB27-AE3C4953FC41}"/>
              </a:ext>
            </a:extLst>
          </p:cNvPr>
          <p:cNvSpPr>
            <a:spLocks noGrp="1"/>
          </p:cNvSpPr>
          <p:nvPr>
            <p:ph type="title"/>
          </p:nvPr>
        </p:nvSpPr>
        <p:spPr>
          <a:xfrm>
            <a:off x="1066800" y="642594"/>
            <a:ext cx="10058400" cy="5625684"/>
          </a:xfrm>
        </p:spPr>
        <p:txBody>
          <a:bodyPr>
            <a:normAutofit/>
          </a:bodyPr>
          <a:lstStyle/>
          <a:p>
            <a:r>
              <a:rPr lang="en-GB" sz="3000" u="sng" dirty="0">
                <a:effectLst>
                  <a:outerShdw blurRad="38100" dist="38100" dir="2700000" algn="tl">
                    <a:srgbClr val="000000">
                      <a:alpha val="43137"/>
                    </a:srgbClr>
                  </a:outerShdw>
                </a:effectLst>
                <a:latin typeface="XCCW Joined 1a" panose="03050602040000000000" pitchFamily="66" charset="0"/>
              </a:rPr>
              <a:t>Discussion </a:t>
            </a:r>
            <a:br>
              <a:rPr lang="en-GB" sz="3000" dirty="0">
                <a:latin typeface="XCCW Joined 1a" panose="03050602040000000000" pitchFamily="66" charset="0"/>
              </a:rPr>
            </a:br>
            <a:br>
              <a:rPr lang="en-GB" sz="3000" dirty="0">
                <a:latin typeface="XCCW Joined 1a" panose="03050602040000000000" pitchFamily="66" charset="0"/>
              </a:rPr>
            </a:br>
            <a:r>
              <a:rPr lang="en-GB" sz="3000" dirty="0">
                <a:latin typeface="XCCW Joined 1a" panose="03050602040000000000" pitchFamily="66" charset="0"/>
              </a:rPr>
              <a:t>3.What do you think Jesus means by being a fisher of people?    </a:t>
            </a:r>
            <a:br>
              <a:rPr lang="en-GB" sz="3000" dirty="0">
                <a:latin typeface="XCCW Joined 1a" panose="03050602040000000000" pitchFamily="66" charset="0"/>
              </a:rPr>
            </a:br>
            <a:br>
              <a:rPr lang="en-GB" sz="3000" dirty="0">
                <a:latin typeface="XCCW Joined 1a" panose="03050602040000000000" pitchFamily="66" charset="0"/>
              </a:rPr>
            </a:br>
            <a:br>
              <a:rPr lang="en-GB" sz="3000" dirty="0">
                <a:latin typeface="XCCW Joined 1a" panose="03050602040000000000" pitchFamily="66" charset="0"/>
              </a:rPr>
            </a:br>
            <a:r>
              <a:rPr lang="en-GB" sz="3000" dirty="0">
                <a:latin typeface="XCCW Joined 1a" panose="03050602040000000000" pitchFamily="66" charset="0"/>
              </a:rPr>
              <a:t>- Jesus wanted his disciples to grow the Kingdom of God. </a:t>
            </a:r>
            <a:br>
              <a:rPr lang="en-GB" sz="3000" dirty="0">
                <a:latin typeface="XCCW Joined 1a" panose="03050602040000000000" pitchFamily="66" charset="0"/>
              </a:rPr>
            </a:br>
            <a:br>
              <a:rPr lang="en-GB" sz="3000" dirty="0">
                <a:latin typeface="XCCW Joined 1a" panose="03050602040000000000" pitchFamily="66" charset="0"/>
              </a:rPr>
            </a:br>
            <a:r>
              <a:rPr lang="en-GB" sz="3000" dirty="0">
                <a:latin typeface="XCCW Joined 1a" panose="03050602040000000000" pitchFamily="66" charset="0"/>
              </a:rPr>
              <a:t>- The story mentions the word follow/come, which is an instruction to follow Jesus.</a:t>
            </a:r>
            <a:br>
              <a:rPr lang="en-GB" sz="3000" dirty="0">
                <a:latin typeface="XCCW Joined 1a" panose="03050602040000000000" pitchFamily="66" charset="0"/>
              </a:rPr>
            </a:br>
            <a:r>
              <a:rPr lang="en-GB" sz="3000" dirty="0">
                <a:latin typeface="XCCW Joined 1a" panose="03050602040000000000" pitchFamily="66" charset="0"/>
              </a:rPr>
              <a:t>  </a:t>
            </a:r>
          </a:p>
        </p:txBody>
      </p:sp>
    </p:spTree>
    <p:extLst>
      <p:ext uri="{BB962C8B-B14F-4D97-AF65-F5344CB8AC3E}">
        <p14:creationId xmlns:p14="http://schemas.microsoft.com/office/powerpoint/2010/main" val="5489756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 name="Rectangle 9">
            <a:extLst>
              <a:ext uri="{FF2B5EF4-FFF2-40B4-BE49-F238E27FC236}">
                <a16:creationId xmlns:a16="http://schemas.microsoft.com/office/drawing/2014/main" id="{3A8C6BC2-E9E2-4780-8A41-064073CD43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2" name="Rectangle 11">
            <a:extLst>
              <a:ext uri="{FF2B5EF4-FFF2-40B4-BE49-F238E27FC236}">
                <a16:creationId xmlns:a16="http://schemas.microsoft.com/office/drawing/2014/main" id="{E70450CF-22E9-4B1D-B146-30FEE770C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43" name="Rectangle 13">
            <a:extLst>
              <a:ext uri="{FF2B5EF4-FFF2-40B4-BE49-F238E27FC236}">
                <a16:creationId xmlns:a16="http://schemas.microsoft.com/office/drawing/2014/main" id="{80238079-1F65-476A-BC6C-F2D3BD2683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44" name="Rectangle 15">
            <a:extLst>
              <a:ext uri="{FF2B5EF4-FFF2-40B4-BE49-F238E27FC236}">
                <a16:creationId xmlns:a16="http://schemas.microsoft.com/office/drawing/2014/main" id="{3740C935-D2D3-4F63-A4DA-CD768BB3F4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5" name="Group 17">
            <a:extLst>
              <a:ext uri="{FF2B5EF4-FFF2-40B4-BE49-F238E27FC236}">
                <a16:creationId xmlns:a16="http://schemas.microsoft.com/office/drawing/2014/main" id="{BE8D8045-0F80-4964-B591-0D599AB42DA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28372" y="1267730"/>
            <a:ext cx="1567331" cy="645295"/>
            <a:chOff x="5318306" y="1386268"/>
            <a:chExt cx="1567331" cy="645295"/>
          </a:xfrm>
        </p:grpSpPr>
        <p:cxnSp>
          <p:nvCxnSpPr>
            <p:cNvPr id="19" name="Straight Connector 18">
              <a:extLst>
                <a:ext uri="{FF2B5EF4-FFF2-40B4-BE49-F238E27FC236}">
                  <a16:creationId xmlns:a16="http://schemas.microsoft.com/office/drawing/2014/main" id="{AF8A5889-0EE6-4E19-98FE-29F79E987B5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1B0FE4C3-64BE-4A2B-818D-4D84479344F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54670D04-30D8-487E-A3F4-0655E48016D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46" name="Rectangle 22">
            <a:extLst>
              <a:ext uri="{FF2B5EF4-FFF2-40B4-BE49-F238E27FC236}">
                <a16:creationId xmlns:a16="http://schemas.microsoft.com/office/drawing/2014/main" id="{1A856DE3-B9AB-43F7-A80F-CB9F149A90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F19BCB-C8EB-42D8-8528-26B5C8AD4408}"/>
              </a:ext>
            </a:extLst>
          </p:cNvPr>
          <p:cNvSpPr>
            <a:spLocks noGrp="1"/>
          </p:cNvSpPr>
          <p:nvPr>
            <p:ph type="title"/>
          </p:nvPr>
        </p:nvSpPr>
        <p:spPr>
          <a:xfrm>
            <a:off x="8560024" y="1559769"/>
            <a:ext cx="3238829" cy="2084580"/>
          </a:xfrm>
        </p:spPr>
        <p:txBody>
          <a:bodyPr vert="horz" lIns="91440" tIns="45720" rIns="91440" bIns="45720" rtlCol="0" anchor="ctr">
            <a:normAutofit fontScale="90000"/>
          </a:bodyPr>
          <a:lstStyle/>
          <a:p>
            <a:pPr algn="ctr">
              <a:lnSpc>
                <a:spcPct val="83000"/>
              </a:lnSpc>
            </a:pPr>
            <a:r>
              <a:rPr lang="en-US" sz="3400" u="sng" cap="all" spc="-100" dirty="0">
                <a:solidFill>
                  <a:srgbClr val="FFFFFF"/>
                </a:solidFill>
              </a:rPr>
              <a:t>Activity Two – Fish Collage </a:t>
            </a:r>
            <a:br>
              <a:rPr lang="en-US" sz="3400" cap="all" spc="-100" dirty="0">
                <a:solidFill>
                  <a:srgbClr val="FFFFFF"/>
                </a:solidFill>
              </a:rPr>
            </a:br>
            <a:br>
              <a:rPr lang="en-US" sz="3400" cap="all" spc="-100" dirty="0">
                <a:solidFill>
                  <a:srgbClr val="FFFFFF"/>
                </a:solidFill>
              </a:rPr>
            </a:br>
            <a:br>
              <a:rPr lang="en-US" sz="3400" cap="all" spc="-100" dirty="0">
                <a:solidFill>
                  <a:srgbClr val="FFFFFF"/>
                </a:solidFill>
              </a:rPr>
            </a:br>
            <a:br>
              <a:rPr lang="en-US" sz="3400" cap="all" spc="-100" dirty="0">
                <a:solidFill>
                  <a:srgbClr val="FFFFFF"/>
                </a:solidFill>
              </a:rPr>
            </a:br>
            <a:br>
              <a:rPr lang="en-US" sz="3400" cap="all" spc="-100" dirty="0">
                <a:solidFill>
                  <a:srgbClr val="FFFFFF"/>
                </a:solidFill>
              </a:rPr>
            </a:br>
            <a:endParaRPr lang="en-US" sz="3400" cap="all" spc="-100" dirty="0">
              <a:solidFill>
                <a:srgbClr val="FFFFFF"/>
              </a:solidFill>
            </a:endParaRPr>
          </a:p>
        </p:txBody>
      </p:sp>
      <p:sp useBgFill="1">
        <p:nvSpPr>
          <p:cNvPr id="47" name="Rectangle 24">
            <a:extLst>
              <a:ext uri="{FF2B5EF4-FFF2-40B4-BE49-F238E27FC236}">
                <a16:creationId xmlns:a16="http://schemas.microsoft.com/office/drawing/2014/main" id="{8B4B154C-0A60-41BF-B149-21BD6D9B9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7" y="0"/>
            <a:ext cx="816874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26">
            <a:extLst>
              <a:ext uri="{FF2B5EF4-FFF2-40B4-BE49-F238E27FC236}">
                <a16:creationId xmlns:a16="http://schemas.microsoft.com/office/drawing/2014/main" id="{4DC1BCB1-67D2-4359-8F92-3A69D16DD1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19318" y="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49" name="Straight Connector 28">
            <a:extLst>
              <a:ext uri="{FF2B5EF4-FFF2-40B4-BE49-F238E27FC236}">
                <a16:creationId xmlns:a16="http://schemas.microsoft.com/office/drawing/2014/main" id="{8800E080-59F0-4F83-B2C9-C7330EFDF5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33618" y="-1172"/>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50" name="Straight Connector 30">
            <a:extLst>
              <a:ext uri="{FF2B5EF4-FFF2-40B4-BE49-F238E27FC236}">
                <a16:creationId xmlns:a16="http://schemas.microsoft.com/office/drawing/2014/main" id="{5F506867-1785-46B5-8ECF-33F482D02C8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025258" y="-1172"/>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51" name="Straight Connector 32">
            <a:extLst>
              <a:ext uri="{FF2B5EF4-FFF2-40B4-BE49-F238E27FC236}">
                <a16:creationId xmlns:a16="http://schemas.microsoft.com/office/drawing/2014/main" id="{A8A8A2B6-6C82-4F71-BD0A-2E57CD23174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33618" y="644123"/>
            <a:ext cx="1691640"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D2658652-E5C7-4C34-A53E-F8DE790A50C2}"/>
              </a:ext>
            </a:extLst>
          </p:cNvPr>
          <p:cNvSpPr txBox="1"/>
          <p:nvPr/>
        </p:nvSpPr>
        <p:spPr>
          <a:xfrm>
            <a:off x="8460969" y="2432697"/>
            <a:ext cx="3643650" cy="3831818"/>
          </a:xfrm>
          <a:prstGeom prst="rect">
            <a:avLst/>
          </a:prstGeom>
          <a:noFill/>
        </p:spPr>
        <p:txBody>
          <a:bodyPr wrap="square" rtlCol="0">
            <a:spAutoFit/>
          </a:bodyPr>
          <a:lstStyle/>
          <a:p>
            <a:r>
              <a:rPr lang="en-GB" sz="2700" dirty="0">
                <a:latin typeface="XCCW Joined 1a" panose="03050602040000000000" pitchFamily="66" charset="0"/>
              </a:rPr>
              <a:t>In each section or scale, draw a picture of the types of roles or duties a person might carry out. (who is a ‘fisher of men/people’. </a:t>
            </a:r>
          </a:p>
        </p:txBody>
      </p:sp>
      <p:pic>
        <p:nvPicPr>
          <p:cNvPr id="52" name="Picture 51">
            <a:extLst>
              <a:ext uri="{FF2B5EF4-FFF2-40B4-BE49-F238E27FC236}">
                <a16:creationId xmlns:a16="http://schemas.microsoft.com/office/drawing/2014/main" id="{0CF71395-03C2-44EC-877E-0ACD0B8F05EB}"/>
              </a:ext>
            </a:extLst>
          </p:cNvPr>
          <p:cNvPicPr/>
          <p:nvPr/>
        </p:nvPicPr>
        <p:blipFill rotWithShape="1">
          <a:blip r:embed="rId3"/>
          <a:srcRect l="1" t="-721" r="-928" b="3175"/>
          <a:stretch/>
        </p:blipFill>
        <p:spPr bwMode="auto">
          <a:xfrm>
            <a:off x="134064" y="384770"/>
            <a:ext cx="7518303" cy="6066972"/>
          </a:xfrm>
          <a:prstGeom prst="rect">
            <a:avLst/>
          </a:prstGeom>
          <a:ln>
            <a:noFill/>
          </a:ln>
          <a:extLst>
            <a:ext uri="{53640926-AAD7-44D8-BBD7-CCE9431645EC}">
              <a14:shadowObscured xmlns:a14="http://schemas.microsoft.com/office/drawing/2010/main"/>
            </a:ext>
          </a:extLst>
        </p:spPr>
      </p:pic>
      <p:pic>
        <p:nvPicPr>
          <p:cNvPr id="22" name="Picture 21">
            <a:extLst>
              <a:ext uri="{FF2B5EF4-FFF2-40B4-BE49-F238E27FC236}">
                <a16:creationId xmlns:a16="http://schemas.microsoft.com/office/drawing/2014/main" id="{11B43748-E6BA-4093-8254-8BA3E0B13192}"/>
              </a:ext>
            </a:extLst>
          </p:cNvPr>
          <p:cNvPicPr>
            <a:picLocks noChangeAspect="1"/>
          </p:cNvPicPr>
          <p:nvPr/>
        </p:nvPicPr>
        <p:blipFill>
          <a:blip r:embed="rId4"/>
          <a:stretch>
            <a:fillRect/>
          </a:stretch>
        </p:blipFill>
        <p:spPr>
          <a:xfrm>
            <a:off x="2121953" y="1618130"/>
            <a:ext cx="1628339" cy="141529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5" name="Picture 14">
            <a:extLst>
              <a:ext uri="{FF2B5EF4-FFF2-40B4-BE49-F238E27FC236}">
                <a16:creationId xmlns:a16="http://schemas.microsoft.com/office/drawing/2014/main" id="{9E624739-FB5C-47E0-AE5D-18DA4CF77B44}"/>
              </a:ext>
            </a:extLst>
          </p:cNvPr>
          <p:cNvPicPr>
            <a:picLocks noChangeAspect="1"/>
          </p:cNvPicPr>
          <p:nvPr/>
        </p:nvPicPr>
        <p:blipFill>
          <a:blip r:embed="rId5"/>
          <a:stretch>
            <a:fillRect/>
          </a:stretch>
        </p:blipFill>
        <p:spPr>
          <a:xfrm>
            <a:off x="1813510" y="3824577"/>
            <a:ext cx="1815249" cy="138710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Picture 6">
            <a:extLst>
              <a:ext uri="{FF2B5EF4-FFF2-40B4-BE49-F238E27FC236}">
                <a16:creationId xmlns:a16="http://schemas.microsoft.com/office/drawing/2014/main" id="{B16086B1-58CC-4482-92BD-EBB459553891}"/>
              </a:ext>
            </a:extLst>
          </p:cNvPr>
          <p:cNvPicPr>
            <a:picLocks noChangeAspect="1"/>
          </p:cNvPicPr>
          <p:nvPr/>
        </p:nvPicPr>
        <p:blipFill>
          <a:blip r:embed="rId6"/>
          <a:stretch>
            <a:fillRect/>
          </a:stretch>
        </p:blipFill>
        <p:spPr>
          <a:xfrm>
            <a:off x="3438530" y="3824577"/>
            <a:ext cx="2026598" cy="154861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6" name="Picture 25">
            <a:extLst>
              <a:ext uri="{FF2B5EF4-FFF2-40B4-BE49-F238E27FC236}">
                <a16:creationId xmlns:a16="http://schemas.microsoft.com/office/drawing/2014/main" id="{FE723988-23AD-45CF-8532-8CA0B5877B1B}"/>
              </a:ext>
            </a:extLst>
          </p:cNvPr>
          <p:cNvPicPr>
            <a:picLocks noChangeAspect="1"/>
          </p:cNvPicPr>
          <p:nvPr/>
        </p:nvPicPr>
        <p:blipFill>
          <a:blip r:embed="rId7"/>
          <a:stretch>
            <a:fillRect/>
          </a:stretch>
        </p:blipFill>
        <p:spPr>
          <a:xfrm>
            <a:off x="2291745" y="2848826"/>
            <a:ext cx="1705384" cy="141529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8" name="Oval 27">
            <a:extLst>
              <a:ext uri="{FF2B5EF4-FFF2-40B4-BE49-F238E27FC236}">
                <a16:creationId xmlns:a16="http://schemas.microsoft.com/office/drawing/2014/main" id="{E8FA6261-30DA-4ACA-B0A9-0227E8D25A51}"/>
              </a:ext>
            </a:extLst>
          </p:cNvPr>
          <p:cNvSpPr/>
          <p:nvPr/>
        </p:nvSpPr>
        <p:spPr>
          <a:xfrm>
            <a:off x="6002555" y="97246"/>
            <a:ext cx="1514583" cy="949749"/>
          </a:xfrm>
          <a:prstGeom prst="ellipse">
            <a:avLst/>
          </a:prstGeom>
          <a:solidFill>
            <a:schemeClr val="bg1"/>
          </a:solid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41134103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91939-BB65-47C9-B602-96A83190A3C2}"/>
              </a:ext>
            </a:extLst>
          </p:cNvPr>
          <p:cNvSpPr>
            <a:spLocks noGrp="1"/>
          </p:cNvSpPr>
          <p:nvPr>
            <p:ph type="title"/>
          </p:nvPr>
        </p:nvSpPr>
        <p:spPr>
          <a:xfrm>
            <a:off x="6579450" y="727627"/>
            <a:ext cx="4957553" cy="1645920"/>
          </a:xfrm>
        </p:spPr>
        <p:txBody>
          <a:bodyPr>
            <a:normAutofit fontScale="90000"/>
          </a:bodyPr>
          <a:lstStyle/>
          <a:p>
            <a:r>
              <a:rPr lang="en-GB" sz="3700" b="1">
                <a:latin typeface="XCCW Joined 1a" panose="03050602040000000000" pitchFamily="66" charset="0"/>
              </a:rPr>
              <a:t>What other examples could you include in your fish collage? </a:t>
            </a:r>
          </a:p>
        </p:txBody>
      </p:sp>
      <p:sp>
        <p:nvSpPr>
          <p:cNvPr id="25" name="Rectangle 20">
            <a:extLst>
              <a:ext uri="{FF2B5EF4-FFF2-40B4-BE49-F238E27FC236}">
                <a16:creationId xmlns:a16="http://schemas.microsoft.com/office/drawing/2014/main" id="{CD000060-D06D-4A48-BD8E-978966CCA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654" y="727628"/>
            <a:ext cx="5367164" cy="5415552"/>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6" name="Rectangle 22">
            <a:extLst>
              <a:ext uri="{FF2B5EF4-FFF2-40B4-BE49-F238E27FC236}">
                <a16:creationId xmlns:a16="http://schemas.microsoft.com/office/drawing/2014/main" id="{DE4E5113-B3D0-40F8-9F39-B2C2BF92AE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3978" y="886862"/>
            <a:ext cx="5054517" cy="5097085"/>
          </a:xfrm>
          <a:prstGeom prst="rect">
            <a:avLst/>
          </a:prstGeom>
          <a:noFill/>
          <a:ln w="6350" cap="sq" cmpd="sng" algn="ctr">
            <a:solidFill>
              <a:schemeClr val="tx1">
                <a:lumMod val="75000"/>
                <a:lumOff val="25000"/>
              </a:schemeClr>
            </a:solidFill>
            <a:prstDash val="solid"/>
            <a:miter lim="800000"/>
          </a:ln>
          <a:effectLst/>
        </p:spPr>
      </p:sp>
      <p:sp>
        <p:nvSpPr>
          <p:cNvPr id="21" name="Rectangle 20">
            <a:extLst>
              <a:ext uri="{FF2B5EF4-FFF2-40B4-BE49-F238E27FC236}">
                <a16:creationId xmlns:a16="http://schemas.microsoft.com/office/drawing/2014/main" id="{CD000060-D06D-4A48-BD8E-978966CCA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654" y="727628"/>
            <a:ext cx="5367164" cy="5415552"/>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3" name="Rectangle 22">
            <a:extLst>
              <a:ext uri="{FF2B5EF4-FFF2-40B4-BE49-F238E27FC236}">
                <a16:creationId xmlns:a16="http://schemas.microsoft.com/office/drawing/2014/main" id="{DE4E5113-B3D0-40F8-9F39-B2C2BF92AE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3978" y="886862"/>
            <a:ext cx="5054517" cy="5097085"/>
          </a:xfrm>
          <a:prstGeom prst="rect">
            <a:avLst/>
          </a:prstGeom>
          <a:noFill/>
          <a:ln w="6350" cap="sq" cmpd="sng" algn="ctr">
            <a:solidFill>
              <a:schemeClr val="tx1">
                <a:lumMod val="75000"/>
                <a:lumOff val="25000"/>
              </a:schemeClr>
            </a:solidFill>
            <a:prstDash val="solid"/>
            <a:miter lim="800000"/>
          </a:ln>
          <a:effectLst/>
        </p:spPr>
      </p:sp>
      <p:pic>
        <p:nvPicPr>
          <p:cNvPr id="5" name="Picture 4">
            <a:extLst>
              <a:ext uri="{FF2B5EF4-FFF2-40B4-BE49-F238E27FC236}">
                <a16:creationId xmlns:a16="http://schemas.microsoft.com/office/drawing/2014/main" id="{4A8FAFF4-5EAE-48B2-B5EF-0EE1E92C8433}"/>
              </a:ext>
            </a:extLst>
          </p:cNvPr>
          <p:cNvPicPr>
            <a:picLocks noChangeAspect="1"/>
          </p:cNvPicPr>
          <p:nvPr/>
        </p:nvPicPr>
        <p:blipFill>
          <a:blip r:embed="rId2"/>
          <a:stretch>
            <a:fillRect/>
          </a:stretch>
        </p:blipFill>
        <p:spPr>
          <a:xfrm>
            <a:off x="1204017" y="2265194"/>
            <a:ext cx="4414438" cy="2327612"/>
          </a:xfrm>
          <a:prstGeom prst="rect">
            <a:avLst/>
          </a:prstGeom>
        </p:spPr>
      </p:pic>
      <p:graphicFrame>
        <p:nvGraphicFramePr>
          <p:cNvPr id="16" name="Content Placeholder 2">
            <a:extLst>
              <a:ext uri="{FF2B5EF4-FFF2-40B4-BE49-F238E27FC236}">
                <a16:creationId xmlns:a16="http://schemas.microsoft.com/office/drawing/2014/main" id="{9D84D9AC-31BD-499F-A1EB-8544045011A8}"/>
              </a:ext>
            </a:extLst>
          </p:cNvPr>
          <p:cNvGraphicFramePr>
            <a:graphicFrameLocks noGrp="1"/>
          </p:cNvGraphicFramePr>
          <p:nvPr>
            <p:ph idx="1"/>
            <p:extLst>
              <p:ext uri="{D42A27DB-BD31-4B8C-83A1-F6EECF244321}">
                <p14:modId xmlns:p14="http://schemas.microsoft.com/office/powerpoint/2010/main" val="838301447"/>
              </p:ext>
            </p:extLst>
          </p:nvPr>
        </p:nvGraphicFramePr>
        <p:xfrm>
          <a:off x="6579450" y="2538919"/>
          <a:ext cx="4957554" cy="34961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816378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B98CC-20A3-42C1-87B6-F11E9B0FB9DB}"/>
              </a:ext>
            </a:extLst>
          </p:cNvPr>
          <p:cNvSpPr>
            <a:spLocks noGrp="1"/>
          </p:cNvSpPr>
          <p:nvPr>
            <p:ph type="title"/>
          </p:nvPr>
        </p:nvSpPr>
        <p:spPr>
          <a:xfrm>
            <a:off x="1066800" y="642594"/>
            <a:ext cx="10058400" cy="4210760"/>
          </a:xfrm>
        </p:spPr>
        <p:txBody>
          <a:bodyPr>
            <a:normAutofit/>
          </a:bodyPr>
          <a:lstStyle/>
          <a:p>
            <a:pPr algn="ctr"/>
            <a:r>
              <a:rPr lang="en-GB" u="sng" dirty="0">
                <a:latin typeface="XCCW Joined 1a" panose="03050602040000000000" pitchFamily="66" charset="0"/>
              </a:rPr>
              <a:t>A thought to finish on </a:t>
            </a:r>
            <a:br>
              <a:rPr lang="en-GB" u="sng" dirty="0">
                <a:latin typeface="XCCW Joined 1a" panose="03050602040000000000" pitchFamily="66" charset="0"/>
              </a:rPr>
            </a:br>
            <a:br>
              <a:rPr lang="en-GB" u="sng" dirty="0">
                <a:latin typeface="XCCW Joined 1a" panose="03050602040000000000" pitchFamily="66" charset="0"/>
              </a:rPr>
            </a:br>
            <a:r>
              <a:rPr lang="en-GB" u="sng" dirty="0">
                <a:latin typeface="XCCW Joined 1a" panose="03050602040000000000" pitchFamily="66" charset="0"/>
              </a:rPr>
              <a:t>How can you be a fisher for Jesus? </a:t>
            </a:r>
          </a:p>
        </p:txBody>
      </p:sp>
    </p:spTree>
    <p:extLst>
      <p:ext uri="{BB962C8B-B14F-4D97-AF65-F5344CB8AC3E}">
        <p14:creationId xmlns:p14="http://schemas.microsoft.com/office/powerpoint/2010/main" val="1235631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otalTime>22</TotalTime>
  <Words>426</Words>
  <Application>Microsoft Office PowerPoint</Application>
  <PresentationFormat>Widescreen</PresentationFormat>
  <Paragraphs>16</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Century Gothic</vt:lpstr>
      <vt:lpstr>Garamond</vt:lpstr>
      <vt:lpstr>XCCW Joined 1a</vt:lpstr>
      <vt:lpstr>Savon</vt:lpstr>
      <vt:lpstr>PowerPoint Presentation</vt:lpstr>
      <vt:lpstr>In this story, on the Sea of Galilee, Jesus calls upon the First Disciples as he performs a miraculous catch of fish after the fishermen had been unsuccessful. The fishers were astonished by the miracle as a demonstration of the presence of God, which was the first step in understanding who Jesus is.  Jesus calls the common fishermen to leave everything and become his disciples as “Fishers of men”. </vt:lpstr>
      <vt:lpstr>PowerPoint Presentation</vt:lpstr>
      <vt:lpstr>Matthew 4:18-22  18 As Jesus was walking beside the Sea of Galilee, he saw two brothers, Simon called Peter and his brother Andrew. They were casting a net into the lake, for they were fishermen.   19 “Come, follow me,” Jesus said, “and I will send you out to fish for people.”   20At once they left their nets and followed him.</vt:lpstr>
      <vt:lpstr>Cont…  21 Going on from there, he saw two other brothers, James son of Zebedee and his brother John. They were in a boat with their father Zebedee, preparing their nets. Jesus called them.   22 and immediately they left the boat and their father and followed him.</vt:lpstr>
      <vt:lpstr>Activity One    Answer the following questions in your RE/green book.    1.What did James and John leave behind?   2.What did they gain with their new jobs by being Jesus’ disciples?   3.What do you think Jesus means by being a fisher of people? </vt:lpstr>
      <vt:lpstr>Discussion   3.What do you think Jesus means by being a fisher of people?       - Jesus wanted his disciples to grow the Kingdom of God.   - The story mentions the word follow/come, which is an instruction to follow Jesus.   </vt:lpstr>
      <vt:lpstr>Activity Two – Fish Collage      </vt:lpstr>
      <vt:lpstr>What other examples could you include in your fish collage? </vt:lpstr>
      <vt:lpstr>A thought to finish on   How can you be a fisher for Jesus?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Greer</dc:creator>
  <cp:lastModifiedBy>Mrs Greer</cp:lastModifiedBy>
  <cp:revision>4</cp:revision>
  <dcterms:created xsi:type="dcterms:W3CDTF">2021-01-13T13:31:38Z</dcterms:created>
  <dcterms:modified xsi:type="dcterms:W3CDTF">2021-01-13T13:54:01Z</dcterms:modified>
</cp:coreProperties>
</file>