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8" r:id="rId4"/>
    <p:sldId id="260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78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036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570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717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89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089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770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087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19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60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651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7B004-3852-44F5-A8B9-966D5C643EF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160AE-3C05-400B-82D4-14A7BE5C5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9115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wwp8mn/articles/zp937p3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svOUUgv6m8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E9688-8A84-456C-99F5-EEB80DE6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580" y="3882887"/>
            <a:ext cx="10515600" cy="2679354"/>
          </a:xfrm>
        </p:spPr>
        <p:txBody>
          <a:bodyPr>
            <a:normAutofit fontScale="90000"/>
          </a:bodyPr>
          <a:lstStyle/>
          <a:p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br>
              <a:rPr lang="en-GB" sz="3300" dirty="0"/>
            </a:br>
            <a:r>
              <a:rPr lang="en-GB" sz="3300" b="1" dirty="0"/>
              <a:t>2.  </a:t>
            </a:r>
            <a:r>
              <a:rPr lang="en-GB" sz="4000" dirty="0"/>
              <a:t>Go to Purple Mash and practise adding commas to fronted adverbial sentences.</a:t>
            </a:r>
            <a:br>
              <a:rPr lang="en-GB" sz="4000" dirty="0"/>
            </a:br>
            <a:r>
              <a:rPr lang="en-GB" sz="4000" dirty="0"/>
              <a:t>3. Complete the sentences into your book from the fronted adverbial worksheets.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1B50B1-9A47-4832-98E0-BA39DD0980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2580" y="295759"/>
            <a:ext cx="10515600" cy="3229319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en-GB" sz="8000" b="1" dirty="0"/>
              <a:t>Monday: Fronted adverbials</a:t>
            </a:r>
          </a:p>
          <a:p>
            <a:pPr algn="ctr"/>
            <a:endParaRPr lang="en-GB" sz="8000" b="1" dirty="0"/>
          </a:p>
          <a:p>
            <a:pPr algn="ctr"/>
            <a:r>
              <a:rPr lang="en-GB" sz="4800" b="1" dirty="0"/>
              <a:t>1.Watch the video and complete the tasks on BBC Bitesize</a:t>
            </a:r>
          </a:p>
          <a:p>
            <a:pPr algn="ctr"/>
            <a:r>
              <a:rPr lang="en-GB" sz="4800" dirty="0">
                <a:hlinkClick r:id="rId2"/>
              </a:rPr>
              <a:t> https://www.bbc.co.uk/bitesize/topics/zwwp8mn/articles/zp937p3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762584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17DE08-14A5-462C-BE62-BC6FCF2804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l="11793" r="1" b="1"/>
          <a:stretch/>
        </p:blipFill>
        <p:spPr>
          <a:xfrm>
            <a:off x="3132160" y="1021"/>
            <a:ext cx="905983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663FAC-3F66-4ADC-BF5A-18F3ED725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6100" y="1099671"/>
            <a:ext cx="4972511" cy="33675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lvl="0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5100" kern="1200">
                <a:effectLst/>
                <a:latin typeface="+mj-lt"/>
                <a:ea typeface="+mj-ea"/>
                <a:cs typeface="+mj-cs"/>
              </a:rPr>
              <a:t>Tuesday:</a:t>
            </a:r>
            <a:br>
              <a:rPr lang="en-US" sz="5100" kern="1200">
                <a:effectLst/>
                <a:latin typeface="+mj-lt"/>
                <a:ea typeface="+mj-ea"/>
                <a:cs typeface="+mj-cs"/>
              </a:rPr>
            </a:br>
            <a:r>
              <a:rPr lang="en-US" sz="5100" kern="1200">
                <a:effectLst/>
                <a:latin typeface="+mj-lt"/>
                <a:ea typeface="+mj-ea"/>
                <a:cs typeface="+mj-cs"/>
              </a:rPr>
              <a:t>Research Lewis Carroll and list 10 facts about his life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42D7D1-54FE-4693-B944-DD022007E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56100" y="4687316"/>
            <a:ext cx="4972512" cy="151708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Use bullet points and notes- not full sentences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453FF84-60C1-4EA8-B49B-1B8C2D0C5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"/>
            <a:ext cx="5859484" cy="6857997"/>
          </a:xfrm>
          <a:custGeom>
            <a:avLst/>
            <a:gdLst>
              <a:gd name="connsiteX0" fmla="*/ 3198825 w 5859484"/>
              <a:gd name="connsiteY0" fmla="*/ 0 h 6857997"/>
              <a:gd name="connsiteX1" fmla="*/ 3962351 w 5859484"/>
              <a:gd name="connsiteY1" fmla="*/ 0 h 6857997"/>
              <a:gd name="connsiteX2" fmla="*/ 4129776 w 5859484"/>
              <a:gd name="connsiteY2" fmla="*/ 128761 h 6857997"/>
              <a:gd name="connsiteX3" fmla="*/ 5859484 w 5859484"/>
              <a:gd name="connsiteY3" fmla="*/ 3718209 h 6857997"/>
              <a:gd name="connsiteX4" fmla="*/ 4624700 w 5859484"/>
              <a:gd name="connsiteY4" fmla="*/ 6845880 h 6857997"/>
              <a:gd name="connsiteX5" fmla="*/ 4612896 w 5859484"/>
              <a:gd name="connsiteY5" fmla="*/ 6857997 h 6857997"/>
              <a:gd name="connsiteX6" fmla="*/ 4017658 w 5859484"/>
              <a:gd name="connsiteY6" fmla="*/ 6857997 h 6857997"/>
              <a:gd name="connsiteX7" fmla="*/ 4173230 w 5859484"/>
              <a:gd name="connsiteY7" fmla="*/ 6719623 h 6857997"/>
              <a:gd name="connsiteX8" fmla="*/ 5443583 w 5859484"/>
              <a:gd name="connsiteY8" fmla="*/ 3718209 h 6857997"/>
              <a:gd name="connsiteX9" fmla="*/ 3355352 w 5859484"/>
              <a:gd name="connsiteY9" fmla="*/ 88079 h 6857997"/>
              <a:gd name="connsiteX10" fmla="*/ 0 w 5859484"/>
              <a:gd name="connsiteY10" fmla="*/ 0 h 6857997"/>
              <a:gd name="connsiteX11" fmla="*/ 2941255 w 5859484"/>
              <a:gd name="connsiteY11" fmla="*/ 0 h 6857997"/>
              <a:gd name="connsiteX12" fmla="*/ 3117080 w 5859484"/>
              <a:gd name="connsiteY12" fmla="*/ 88129 h 6857997"/>
              <a:gd name="connsiteX13" fmla="*/ 5324754 w 5859484"/>
              <a:gd name="connsiteY13" fmla="*/ 3718209 h 6857997"/>
              <a:gd name="connsiteX14" fmla="*/ 4089206 w 5859484"/>
              <a:gd name="connsiteY14" fmla="*/ 6637392 h 6857997"/>
              <a:gd name="connsiteX15" fmla="*/ 3841183 w 5859484"/>
              <a:gd name="connsiteY15" fmla="*/ 6857997 h 6857997"/>
              <a:gd name="connsiteX16" fmla="*/ 0 w 5859484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59484" h="6857997">
                <a:moveTo>
                  <a:pt x="3198825" y="0"/>
                </a:moveTo>
                <a:lnTo>
                  <a:pt x="3962351" y="0"/>
                </a:lnTo>
                <a:lnTo>
                  <a:pt x="4129776" y="128761"/>
                </a:lnTo>
                <a:cubicBezTo>
                  <a:pt x="5186152" y="981944"/>
                  <a:pt x="5859484" y="2273123"/>
                  <a:pt x="5859484" y="3718209"/>
                </a:cubicBezTo>
                <a:cubicBezTo>
                  <a:pt x="5859484" y="4922447"/>
                  <a:pt x="5391893" y="6019805"/>
                  <a:pt x="4624700" y="6845880"/>
                </a:cubicBezTo>
                <a:lnTo>
                  <a:pt x="4612896" y="6857997"/>
                </a:lnTo>
                <a:lnTo>
                  <a:pt x="4017658" y="6857997"/>
                </a:lnTo>
                <a:lnTo>
                  <a:pt x="4173230" y="6719623"/>
                </a:lnTo>
                <a:cubicBezTo>
                  <a:pt x="4958119" y="5951494"/>
                  <a:pt x="5443583" y="4890334"/>
                  <a:pt x="5443583" y="3718209"/>
                </a:cubicBezTo>
                <a:cubicBezTo>
                  <a:pt x="5443583" y="2179795"/>
                  <a:pt x="4607295" y="832535"/>
                  <a:pt x="3355352" y="88079"/>
                </a:cubicBezTo>
                <a:close/>
                <a:moveTo>
                  <a:pt x="0" y="0"/>
                </a:moveTo>
                <a:lnTo>
                  <a:pt x="2941255" y="0"/>
                </a:lnTo>
                <a:lnTo>
                  <a:pt x="3117080" y="88129"/>
                </a:lnTo>
                <a:cubicBezTo>
                  <a:pt x="4432070" y="787221"/>
                  <a:pt x="5324754" y="2150692"/>
                  <a:pt x="5324754" y="3718209"/>
                </a:cubicBezTo>
                <a:cubicBezTo>
                  <a:pt x="5324754" y="4858221"/>
                  <a:pt x="4852591" y="5890308"/>
                  <a:pt x="4089206" y="6637392"/>
                </a:cubicBezTo>
                <a:lnTo>
                  <a:pt x="3841183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D0F0517-4ADC-4B54-9152-7BDC0BAF0A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3" r="10111" b="-2"/>
          <a:stretch/>
        </p:blipFill>
        <p:spPr bwMode="auto">
          <a:xfrm>
            <a:off x="1" y="2"/>
            <a:ext cx="6095695" cy="6857997"/>
          </a:xfrm>
          <a:custGeom>
            <a:avLst/>
            <a:gdLst/>
            <a:ahLst/>
            <a:cxnLst/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3312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A56DD-4A8A-4861-BF6A-8EEC76A74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92879"/>
            <a:ext cx="10515600" cy="6365121"/>
          </a:xfrm>
        </p:spPr>
        <p:txBody>
          <a:bodyPr>
            <a:normAutofit/>
          </a:bodyPr>
          <a:lstStyle/>
          <a:p>
            <a:pPr algn="ctr"/>
            <a:r>
              <a:rPr lang="en-GB" sz="5300" dirty="0"/>
              <a:t>Wednesday: </a:t>
            </a:r>
            <a:br>
              <a:rPr lang="en-GB" sz="5300" dirty="0"/>
            </a:br>
            <a:r>
              <a:rPr lang="en-GB" sz="5300" dirty="0"/>
              <a:t>Lewis Carroll Biography Poster </a:t>
            </a:r>
            <a:br>
              <a:rPr lang="en-GB" dirty="0"/>
            </a:br>
            <a:br>
              <a:rPr lang="en-GB" sz="4000" dirty="0"/>
            </a:br>
            <a:r>
              <a:rPr lang="en-GB" sz="4000" b="1" i="1" u="sng" dirty="0"/>
              <a:t>Use your Lewis Carroll notes to create a biography poster</a:t>
            </a:r>
            <a:br>
              <a:rPr lang="en-GB" sz="5000" b="1" i="1" u="sng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CBBAD-54F5-42A3-8AD5-466F07B29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51513"/>
            <a:ext cx="10515600" cy="1762537"/>
          </a:xfrm>
        </p:spPr>
        <p:txBody>
          <a:bodyPr>
            <a:normAutofit fontScale="77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Organise your information into paragraphs/ text boxes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Add sub headings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Add illustrations/ diagrams</a:t>
            </a:r>
          </a:p>
          <a:p>
            <a:pPr algn="ctr"/>
            <a:r>
              <a:rPr lang="en-GB" dirty="0"/>
              <a:t>*** Challenge*** </a:t>
            </a:r>
          </a:p>
          <a:p>
            <a:r>
              <a:rPr lang="en-GB" dirty="0"/>
              <a:t>Can you include 2 fronted adverbials in your biography? Use the examples on the next slide to help you.</a:t>
            </a:r>
          </a:p>
        </p:txBody>
      </p:sp>
    </p:spTree>
    <p:extLst>
      <p:ext uri="{BB962C8B-B14F-4D97-AF65-F5344CB8AC3E}">
        <p14:creationId xmlns:p14="http://schemas.microsoft.com/office/powerpoint/2010/main" val="2562018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003ECBB-30FD-4617-8614-605684939C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530654"/>
              </p:ext>
            </p:extLst>
          </p:nvPr>
        </p:nvGraphicFramePr>
        <p:xfrm>
          <a:off x="801857" y="407963"/>
          <a:ext cx="10874325" cy="620385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74865">
                  <a:extLst>
                    <a:ext uri="{9D8B030D-6E8A-4147-A177-3AD203B41FA5}">
                      <a16:colId xmlns:a16="http://schemas.microsoft.com/office/drawing/2014/main" val="294806603"/>
                    </a:ext>
                  </a:extLst>
                </a:gridCol>
                <a:gridCol w="2174865">
                  <a:extLst>
                    <a:ext uri="{9D8B030D-6E8A-4147-A177-3AD203B41FA5}">
                      <a16:colId xmlns:a16="http://schemas.microsoft.com/office/drawing/2014/main" val="4217404703"/>
                    </a:ext>
                  </a:extLst>
                </a:gridCol>
                <a:gridCol w="2174865">
                  <a:extLst>
                    <a:ext uri="{9D8B030D-6E8A-4147-A177-3AD203B41FA5}">
                      <a16:colId xmlns:a16="http://schemas.microsoft.com/office/drawing/2014/main" val="679550370"/>
                    </a:ext>
                  </a:extLst>
                </a:gridCol>
                <a:gridCol w="2174865">
                  <a:extLst>
                    <a:ext uri="{9D8B030D-6E8A-4147-A177-3AD203B41FA5}">
                      <a16:colId xmlns:a16="http://schemas.microsoft.com/office/drawing/2014/main" val="3459026813"/>
                    </a:ext>
                  </a:extLst>
                </a:gridCol>
                <a:gridCol w="2174865">
                  <a:extLst>
                    <a:ext uri="{9D8B030D-6E8A-4147-A177-3AD203B41FA5}">
                      <a16:colId xmlns:a16="http://schemas.microsoft.com/office/drawing/2014/main" val="1835371582"/>
                    </a:ext>
                  </a:extLst>
                </a:gridCol>
              </a:tblGrid>
              <a:tr h="382232"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530"/>
                        </a:spcBef>
                      </a:pPr>
                      <a:r>
                        <a:rPr lang="en-US" sz="1100">
                          <a:effectLst/>
                        </a:rPr>
                        <a:t>Time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530"/>
                        </a:spcBef>
                      </a:pPr>
                      <a:r>
                        <a:rPr lang="en-US" sz="1100">
                          <a:effectLst/>
                        </a:rPr>
                        <a:t>Frequency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530"/>
                        </a:spcBef>
                      </a:pPr>
                      <a:r>
                        <a:rPr lang="en-US" sz="1100" cap="small">
                          <a:effectLst/>
                        </a:rPr>
                        <a:t>Place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530"/>
                        </a:spcBef>
                      </a:pPr>
                      <a:r>
                        <a:rPr lang="en-US" sz="1100" cap="small">
                          <a:effectLst/>
                        </a:rPr>
                        <a:t>Manner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530"/>
                        </a:spcBef>
                      </a:pPr>
                      <a:r>
                        <a:rPr lang="en-US" sz="1100">
                          <a:effectLst/>
                        </a:rPr>
                        <a:t>Possibility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003081064"/>
                  </a:ext>
                </a:extLst>
              </a:tr>
              <a:tr h="268791">
                <a:tc>
                  <a:txBody>
                    <a:bodyPr/>
                    <a:lstStyle/>
                    <a:p>
                      <a:pPr marL="584200" marR="22860" algn="l">
                        <a:spcBef>
                          <a:spcPts val="245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Afterwards,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45"/>
                        </a:spcBef>
                      </a:pPr>
                      <a:r>
                        <a:rPr lang="en-US" sz="1000">
                          <a:effectLst/>
                        </a:rPr>
                        <a:t>Often,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45"/>
                        </a:spcBef>
                      </a:pPr>
                      <a:r>
                        <a:rPr lang="en-US" sz="1000">
                          <a:effectLst/>
                        </a:rPr>
                        <a:t>Above the clouds,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45"/>
                        </a:spcBef>
                      </a:pPr>
                      <a:r>
                        <a:rPr lang="en-US" sz="1000">
                          <a:effectLst/>
                        </a:rPr>
                        <a:t>Sadly,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45"/>
                        </a:spcBef>
                      </a:pPr>
                      <a:r>
                        <a:rPr lang="en-US" sz="1000">
                          <a:effectLst/>
                        </a:rPr>
                        <a:t>Almost unbelievably,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31078437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Already,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Again,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Below the sea,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Slowly,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Much admired,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777258610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Always,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Daily,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Here,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Happily,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Nearly asleep,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62643303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52768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Immediately,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Weekly,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Outside,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Awkwardly,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Quite understandably,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21503694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57213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Last month,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Fortnightly,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Over there,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Bravely,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Really happily,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10570814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2730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Now,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Yearly,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 dirty="0">
                          <a:effectLst/>
                        </a:rPr>
                        <a:t>There,</a:t>
                      </a:r>
                      <a:endParaRPr lang="en-GB" sz="900" dirty="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Like a ... 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Perhaps,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49932927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Soon,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Sometimes,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Under the ground,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As quick as a flash,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Maybe,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27109075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633730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Yesterday,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Rarely,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Upstairs,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As fast as he could,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Just arrived,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3233554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Today,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Every second,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In the distance,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Without a sound,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Certainly amused,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07648159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61912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Tomorrow,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Twice a year,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900">
                          <a:effectLst/>
                        </a:rPr>
                        <a:t>Between the sea and the sky,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Without warning,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Obviously angry,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363561648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63690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Next year,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Once a minute,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Everywhere she looked,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Unexpectedly,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Definitely confused,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4570538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57721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In January,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Once,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Around the tent,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Unfortunately,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Completely exhausted,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0419938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56070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On Tuesday,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Once or twice,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Back at the house,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Suddenly,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Barely alive,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97611611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44259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In the morning,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Three times,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Nearby,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Mysteriously,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Out of breath,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41357739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516890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After a while,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Constantly,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Down by the cliffs,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Frantically,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Decidedly unimpressed,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58924270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34925" marR="248285" algn="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As soon as she could,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Regularly,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Behind the shed,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Anxiously,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Perfectly confident,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0314912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57975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Before long,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Frequently,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In the wooden box,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Courageously,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Positively trembling with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52060098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447675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All of a sudden,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Infrequently,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Over my bed,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Silently,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excitement,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39793012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34925" marR="215265" algn="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In the blink of an eye,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Occasionally,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Somewhere near here,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Curiously,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Purely practically,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0390054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641350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Just then,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Rarely,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Far away,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Nervously,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Somewhat flustered,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71916490"/>
                  </a:ext>
                </a:extLst>
              </a:tr>
              <a:tr h="262287">
                <a:tc>
                  <a:txBody>
                    <a:bodyPr/>
                    <a:lstStyle/>
                    <a:p>
                      <a:pPr marL="598170" marR="2286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Eventually,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Never in my life,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Wherever they went,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Rapidly,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Utterly joyous,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072519601"/>
                  </a:ext>
                </a:extLst>
              </a:tr>
              <a:tr h="307087"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Later,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 dirty="0">
                          <a:effectLst/>
                        </a:rPr>
                        <a:t>Never before,</a:t>
                      </a:r>
                      <a:endParaRPr lang="en-GB" sz="900" dirty="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North of here,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>
                          <a:effectLst/>
                        </a:rPr>
                        <a:t>Carefully,</a:t>
                      </a:r>
                      <a:endParaRPr lang="en-GB" sz="90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marR="22860" algn="ctr">
                        <a:spcBef>
                          <a:spcPts val="200"/>
                        </a:spcBef>
                      </a:pPr>
                      <a:r>
                        <a:rPr lang="en-US" sz="1000" dirty="0">
                          <a:effectLst/>
                        </a:rPr>
                        <a:t>Totally overwhelmed,</a:t>
                      </a:r>
                      <a:endParaRPr lang="en-GB" sz="900" dirty="0">
                        <a:effectLst/>
                        <a:latin typeface="Trebuchet MS" panose="020B0603020202020204" pitchFamily="34" charset="0"/>
                        <a:ea typeface="Trebuchet MS" panose="020B0603020202020204" pitchFamily="34" charset="0"/>
                        <a:cs typeface="Trebuchet MS" panose="020B0603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882338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2748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B7B41-C146-4763-A74B-74B742C46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4117856"/>
          </a:xfrm>
        </p:spPr>
        <p:txBody>
          <a:bodyPr>
            <a:normAutofit fontScale="90000"/>
          </a:bodyPr>
          <a:lstStyle/>
          <a:p>
            <a:r>
              <a:rPr lang="en-GB" dirty="0"/>
              <a:t>Thursday</a:t>
            </a:r>
            <a:br>
              <a:rPr lang="en-GB" dirty="0"/>
            </a:br>
            <a:br>
              <a:rPr lang="en-GB" dirty="0"/>
            </a:br>
            <a:r>
              <a:rPr lang="en-GB" dirty="0"/>
              <a:t>1. Go to Purple Mash and revise speech punctuation</a:t>
            </a:r>
            <a:br>
              <a:rPr lang="en-GB" dirty="0"/>
            </a:br>
            <a:r>
              <a:rPr lang="en-GB" dirty="0"/>
              <a:t>2. Copy the sentences from the activity sheet into your book, including the correct punctuation.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BA255F-6F0B-4A7B-AAF8-2206E1647D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353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CD7B5-A077-44CB-B654-71B9EAF17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6263"/>
            <a:ext cx="10515600" cy="2852737"/>
          </a:xfrm>
        </p:spPr>
        <p:txBody>
          <a:bodyPr>
            <a:normAutofit/>
          </a:bodyPr>
          <a:lstStyle/>
          <a:p>
            <a:r>
              <a:rPr lang="en-GB" dirty="0"/>
              <a:t>Friday</a:t>
            </a:r>
            <a:br>
              <a:rPr lang="en-GB" dirty="0"/>
            </a:br>
            <a:r>
              <a:rPr lang="en-GB" sz="3300" dirty="0"/>
              <a:t>Click on the link and watch the cartoon clip                   </a:t>
            </a:r>
            <a:r>
              <a:rPr lang="en-GB" sz="3300" b="1" i="1" dirty="0"/>
              <a:t>WITHOUT SOUND </a:t>
            </a:r>
            <a:r>
              <a:rPr lang="en-GB" sz="3300" dirty="0">
                <a:hlinkClick r:id="rId2"/>
              </a:rPr>
              <a:t>https://www.youtube.com/watch?v=msvOUUgv6m8</a:t>
            </a:r>
            <a:br>
              <a:rPr lang="en-GB" sz="3300" dirty="0"/>
            </a:br>
            <a:endParaRPr lang="en-GB" sz="33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5AFF38-70B9-4E3A-BF11-0981EA0D3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236913"/>
            <a:ext cx="10515600" cy="2852737"/>
          </a:xfrm>
        </p:spPr>
        <p:txBody>
          <a:bodyPr>
            <a:normAutofit/>
          </a:bodyPr>
          <a:lstStyle/>
          <a:p>
            <a:r>
              <a:rPr lang="en-GB" sz="2800" dirty="0"/>
              <a:t>You are going to write some dialogue (a conversation) between Alice, March Hare, Dormouse and the Hatter. </a:t>
            </a:r>
            <a:r>
              <a:rPr lang="en-GB" sz="2800" u="sng" dirty="0"/>
              <a:t>You can decide what they might be saying to each other.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Just choose which part of the clip you want to use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Write at least 5 speech sentences/exchanges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REMEMBER- new speaker- new line</a:t>
            </a:r>
          </a:p>
        </p:txBody>
      </p:sp>
    </p:spTree>
    <p:extLst>
      <p:ext uri="{BB962C8B-B14F-4D97-AF65-F5344CB8AC3E}">
        <p14:creationId xmlns:p14="http://schemas.microsoft.com/office/powerpoint/2010/main" val="23663624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601</Words>
  <Application>Microsoft Office PowerPoint</Application>
  <PresentationFormat>Widescreen</PresentationFormat>
  <Paragraphs>134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Trebuchet MS</vt:lpstr>
      <vt:lpstr>Office Theme</vt:lpstr>
      <vt:lpstr>     2.  Go to Purple Mash and practise adding commas to fronted adverbial sentences. 3. Complete the sentences into your book from the fronted adverbial worksheets. </vt:lpstr>
      <vt:lpstr>Tuesday: Research Lewis Carroll and list 10 facts about his life</vt:lpstr>
      <vt:lpstr>Wednesday:  Lewis Carroll Biography Poster   Use your Lewis Carroll notes to create a biography poster   </vt:lpstr>
      <vt:lpstr>PowerPoint Presentation</vt:lpstr>
      <vt:lpstr>Thursday  1. Go to Purple Mash and revise speech punctuation 2. Copy the sentences from the activity sheet into your book, including the correct punctuation.</vt:lpstr>
      <vt:lpstr>Friday Click on the link and watch the cartoon clip                   WITHOUT SOUND https://www.youtube.com/watch?v=msvOUUgv6m8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2.  Go to Purple Mash and practise adding commas to fronted adverbial sentences. 3. Complete the sentences into your book from the fronted adverbial worksheets. </dc:title>
  <dc:creator>Mrs Mitchell</dc:creator>
  <cp:lastModifiedBy>Mrs Mitchell</cp:lastModifiedBy>
  <cp:revision>2</cp:revision>
  <dcterms:created xsi:type="dcterms:W3CDTF">2021-01-13T14:18:55Z</dcterms:created>
  <dcterms:modified xsi:type="dcterms:W3CDTF">2021-01-13T14:40:50Z</dcterms:modified>
</cp:coreProperties>
</file>