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4"/>
  </p:handoutMasterIdLst>
  <p:sldIdLst>
    <p:sldId id="258" r:id="rId2"/>
    <p:sldId id="263" r:id="rId3"/>
    <p:sldId id="291" r:id="rId4"/>
    <p:sldId id="350" r:id="rId5"/>
    <p:sldId id="351" r:id="rId6"/>
    <p:sldId id="352" r:id="rId7"/>
    <p:sldId id="354" r:id="rId8"/>
    <p:sldId id="356" r:id="rId9"/>
    <p:sldId id="355" r:id="rId10"/>
    <p:sldId id="329" r:id="rId11"/>
    <p:sldId id="330" r:id="rId12"/>
    <p:sldId id="331" r:id="rId13"/>
    <p:sldId id="332" r:id="rId14"/>
    <p:sldId id="333" r:id="rId15"/>
    <p:sldId id="334" r:id="rId16"/>
    <p:sldId id="335" r:id="rId17"/>
    <p:sldId id="336" r:id="rId18"/>
    <p:sldId id="337" r:id="rId19"/>
    <p:sldId id="338" r:id="rId20"/>
    <p:sldId id="339" r:id="rId21"/>
    <p:sldId id="341" r:id="rId22"/>
    <p:sldId id="285" r:id="rId23"/>
  </p:sldIdLst>
  <p:sldSz cx="9144000" cy="6858000" type="screen4x3"/>
  <p:notesSz cx="6858000" cy="9144000"/>
  <p:embeddedFontLst>
    <p:embeddedFont>
      <p:font typeface="BPreplay" panose="02000503000000020004" charset="0"/>
      <p:regular r:id="rId25"/>
      <p:bold r:id="rId26"/>
      <p:italic r:id="rId27"/>
      <p:boldItalic r:id="rId28"/>
    </p:embeddedFont>
    <p:embeddedFont>
      <p:font typeface="Calibri" panose="020F0502020204030204" pitchFamily="34" charset="0"/>
      <p:regular r:id="rId29"/>
      <p:bold r:id="rId30"/>
      <p:italic r:id="rId31"/>
      <p:boldItalic r:id="rId32"/>
    </p:embeddedFont>
    <p:embeddedFont>
      <p:font typeface="Sassoon Infant Md" panose="02000603050000020003" charset="0"/>
      <p:regular r:id="rId33"/>
    </p:embeddedFont>
    <p:embeddedFont>
      <p:font typeface="Sassoon Infant Rg" panose="02000503030000020003" charset="0"/>
      <p:regular r:id="rId34"/>
      <p:bold r:id="rId35"/>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228">
          <p15:clr>
            <a:srgbClr val="A4A3A4"/>
          </p15:clr>
        </p15:guide>
        <p15:guide id="2" pos="5284">
          <p15:clr>
            <a:srgbClr val="A4A3A4"/>
          </p15:clr>
        </p15:guide>
        <p15:guide id="3" orient="horz" pos="3974">
          <p15:clr>
            <a:srgbClr val="A4A3A4"/>
          </p15:clr>
        </p15:guide>
        <p15:guide id="4" pos="5420">
          <p15:clr>
            <a:srgbClr val="A4A3A4"/>
          </p15:clr>
        </p15:guide>
        <p15:guide id="5" orient="horz" pos="300">
          <p15:clr>
            <a:srgbClr val="A4A3A4"/>
          </p15:clr>
        </p15:guide>
        <p15:guide id="6" pos="476">
          <p15:clr>
            <a:srgbClr val="A4A3A4"/>
          </p15:clr>
        </p15:guide>
        <p15:guide id="7" orient="horz" pos="459">
          <p15:clr>
            <a:srgbClr val="A4A3A4"/>
          </p15:clr>
        </p15:guide>
        <p15:guide id="8" orient="horz" pos="383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FF"/>
    <a:srgbClr val="92B6FE"/>
    <a:srgbClr val="EC8533"/>
    <a:srgbClr val="FFF9E7"/>
    <a:srgbClr val="CDDFE4"/>
    <a:srgbClr val="0099FF"/>
    <a:srgbClr val="4A5F70"/>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2" d="100"/>
          <a:sy n="82" d="100"/>
        </p:scale>
        <p:origin x="1459" y="58"/>
      </p:cViewPr>
      <p:guideLst>
        <p:guide orient="horz" pos="2228"/>
        <p:guide pos="5284"/>
        <p:guide orient="horz" pos="3974"/>
        <p:guide pos="5420"/>
        <p:guide orient="horz" pos="300"/>
        <p:guide pos="476"/>
        <p:guide orient="horz" pos="459"/>
        <p:guide orient="horz" pos="3838"/>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DF4EB88-20FB-46FF-B8F8-8C686B161E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106732A-1AF8-4F04-A65F-061AEC6EDD1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F7A6260-C69A-4925-8C63-2348FF164270}" type="datetimeFigureOut">
              <a:rPr lang="en-GB"/>
              <a:pPr>
                <a:defRPr/>
              </a:pPr>
              <a:t>07/02/2021</a:t>
            </a:fld>
            <a:endParaRPr lang="en-GB"/>
          </a:p>
        </p:txBody>
      </p:sp>
      <p:sp>
        <p:nvSpPr>
          <p:cNvPr id="4" name="Footer Placeholder 3">
            <a:extLst>
              <a:ext uri="{FF2B5EF4-FFF2-40B4-BE49-F238E27FC236}">
                <a16:creationId xmlns:a16="http://schemas.microsoft.com/office/drawing/2014/main" id="{E5FBCE7A-E1DF-411D-B85D-9A733C7AB9B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DA8FED2-7B68-4E48-87ED-E0E1D6A80D1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52BFB46-2BA3-4E91-ADE1-3F37BF268562}"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9072AA0-983E-4F16-9859-741EBD614B8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039390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8DA3EE4-623C-4D2F-B891-0289AEF7031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5"/>
            <a:ext cx="8220075" cy="1266826"/>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1800225"/>
            <a:ext cx="8220075" cy="459581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94770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5239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1013346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2870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21127C2E-E8DC-4FB7-B915-B5A952544E5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0120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E02E1F8F-FFF9-46A7-9581-3270A08C3039}"/>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17008553-C5E5-438F-956C-C25888837B32}"/>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15" r:id="rId3"/>
    <p:sldLayoutId id="2147483716" r:id="rId4"/>
    <p:sldLayoutId id="2147483717" r:id="rId5"/>
    <p:sldLayoutId id="2147483720"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 Id="rId9" Type="http://schemas.openxmlformats.org/officeDocument/2006/relationships/hyperlink" Target="http://www.bbc.co.uk/education/clips/z7rb4wx"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25167"/>
    </mc:Choice>
    <mc:Fallback>
      <p:transition spd="slow" advTm="2516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32ABE1AC-7616-4081-B4CD-66B2B2984AC3}"/>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9080720F-6BA3-4622-83BB-9AB633E0F25F}"/>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172" name="Title 1">
            <a:extLst>
              <a:ext uri="{FF2B5EF4-FFF2-40B4-BE49-F238E27FC236}">
                <a16:creationId xmlns:a16="http://schemas.microsoft.com/office/drawing/2014/main" id="{9816ADCC-9788-4B1B-AB7A-720FAACEA943}"/>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7173" name="Title 1">
            <a:extLst>
              <a:ext uri="{FF2B5EF4-FFF2-40B4-BE49-F238E27FC236}">
                <a16:creationId xmlns:a16="http://schemas.microsoft.com/office/drawing/2014/main" id="{A8904A7C-D46E-40F8-88F4-6CBD592349C5}"/>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7174" name="Content Placeholder 15">
            <a:extLst>
              <a:ext uri="{FF2B5EF4-FFF2-40B4-BE49-F238E27FC236}">
                <a16:creationId xmlns:a16="http://schemas.microsoft.com/office/drawing/2014/main" id="{2B09899B-BAB5-4F36-A88B-18755BE9C649}"/>
              </a:ext>
            </a:extLst>
          </p:cNvPr>
          <p:cNvSpPr>
            <a:spLocks noGrp="1"/>
          </p:cNvSpPr>
          <p:nvPr>
            <p:ph idx="1"/>
          </p:nvPr>
        </p:nvSpPr>
        <p:spPr>
          <a:xfrm>
            <a:off x="628650" y="1127125"/>
            <a:ext cx="7886700" cy="1409700"/>
          </a:xfrm>
        </p:spPr>
        <p:txBody>
          <a:bodyPr/>
          <a:lstStyle/>
          <a:p>
            <a:pPr eaLnBrk="1" hangingPunct="1"/>
            <a:r>
              <a:rPr lang="en-GB" altLang="en-US" sz="2000" dirty="0"/>
              <a:t>I can observe carefully and systematically.</a:t>
            </a:r>
          </a:p>
          <a:p>
            <a:pPr eaLnBrk="1" hangingPunct="1"/>
            <a:r>
              <a:rPr lang="en-GB" altLang="en-US" sz="2000" dirty="0"/>
              <a:t>I can present my findings using scientific vocabulary. </a:t>
            </a:r>
          </a:p>
        </p:txBody>
      </p:sp>
      <p:sp>
        <p:nvSpPr>
          <p:cNvPr id="7175" name="Content Placeholder 15">
            <a:extLst>
              <a:ext uri="{FF2B5EF4-FFF2-40B4-BE49-F238E27FC236}">
                <a16:creationId xmlns:a16="http://schemas.microsoft.com/office/drawing/2014/main" id="{29200999-A5B0-4F15-8E27-04655C3DE663}"/>
              </a:ext>
            </a:extLst>
          </p:cNvPr>
          <p:cNvSpPr txBox="1">
            <a:spLocks/>
          </p:cNvSpPr>
          <p:nvPr/>
        </p:nvSpPr>
        <p:spPr bwMode="auto">
          <a:xfrm>
            <a:off x="503237" y="3467100"/>
            <a:ext cx="8012113"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defRPr/>
            </a:pPr>
            <a:r>
              <a:rPr lang="en-GB" sz="2000" dirty="0"/>
              <a:t>I can identify how to make careful observations. </a:t>
            </a:r>
          </a:p>
          <a:p>
            <a:pPr>
              <a:defRPr/>
            </a:pPr>
            <a:r>
              <a:rPr lang="en-GB" sz="2000" dirty="0"/>
              <a:t>I can observe how much water has filtered through different types of soil.</a:t>
            </a:r>
          </a:p>
          <a:p>
            <a:pPr>
              <a:defRPr/>
            </a:pPr>
            <a:r>
              <a:rPr lang="en-GB" sz="2000" dirty="0"/>
              <a:t>I can use the same equipment and length of time for each observation.</a:t>
            </a:r>
          </a:p>
          <a:p>
            <a:pPr marL="0" indent="0">
              <a:buFont typeface="Arial" panose="020B0604020202020204" pitchFamily="34" charset="0"/>
              <a:buNone/>
              <a:defRPr/>
            </a:pPr>
            <a:endParaRPr lang="en-GB" sz="2000" dirty="0">
              <a:latin typeface="BPreplay" panose="02000503000000020004" pitchFamily="50" charset="0"/>
            </a:endParaRPr>
          </a:p>
          <a:p>
            <a:pPr>
              <a:defRPr/>
            </a:pPr>
            <a:r>
              <a:rPr lang="en-GB" sz="2000" dirty="0"/>
              <a:t>I can record my observations accurately in a table. </a:t>
            </a:r>
          </a:p>
        </p:txBody>
      </p:sp>
    </p:spTree>
  </p:cSld>
  <p:clrMapOvr>
    <a:masterClrMapping/>
  </p:clrMapOvr>
  <mc:AlternateContent xmlns:mc="http://schemas.openxmlformats.org/markup-compatibility/2006">
    <mc:Choice xmlns:p14="http://schemas.microsoft.com/office/powerpoint/2010/main" Requires="p14">
      <p:transition spd="slow" p14:dur="2000" advTm="81376"/>
    </mc:Choice>
    <mc:Fallback>
      <p:transition spd="slow" advTm="8137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5E71D35F-BC45-49F2-8399-F9B9E644DA07}"/>
              </a:ext>
            </a:extLst>
          </p:cNvPr>
          <p:cNvSpPr/>
          <p:nvPr/>
        </p:nvSpPr>
        <p:spPr>
          <a:xfrm>
            <a:off x="755650" y="1595438"/>
            <a:ext cx="7632700" cy="573087"/>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8195" name="Group 9">
            <a:extLst>
              <a:ext uri="{FF2B5EF4-FFF2-40B4-BE49-F238E27FC236}">
                <a16:creationId xmlns:a16="http://schemas.microsoft.com/office/drawing/2014/main" id="{3D0B5233-317D-4F53-B81E-BF050DA33999}"/>
              </a:ext>
            </a:extLst>
          </p:cNvPr>
          <p:cNvGrpSpPr>
            <a:grpSpLocks/>
          </p:cNvGrpSpPr>
          <p:nvPr/>
        </p:nvGrpSpPr>
        <p:grpSpPr bwMode="auto">
          <a:xfrm>
            <a:off x="774700" y="2365375"/>
            <a:ext cx="7613650" cy="593725"/>
            <a:chOff x="755650" y="2332038"/>
            <a:chExt cx="7632700" cy="593725"/>
          </a:xfrm>
        </p:grpSpPr>
        <p:grpSp>
          <p:nvGrpSpPr>
            <p:cNvPr id="8218" name="Group 6">
              <a:extLst>
                <a:ext uri="{FF2B5EF4-FFF2-40B4-BE49-F238E27FC236}">
                  <a16:creationId xmlns:a16="http://schemas.microsoft.com/office/drawing/2014/main" id="{97014AD9-91AE-4F2B-BFE7-45A28335CAAF}"/>
                </a:ext>
              </a:extLst>
            </p:cNvPr>
            <p:cNvGrpSpPr>
              <a:grpSpLocks/>
            </p:cNvGrpSpPr>
            <p:nvPr/>
          </p:nvGrpSpPr>
          <p:grpSpPr bwMode="auto">
            <a:xfrm>
              <a:off x="755650" y="2332038"/>
              <a:ext cx="7632700" cy="593725"/>
              <a:chOff x="755650" y="2332038"/>
              <a:chExt cx="7632700" cy="593725"/>
            </a:xfrm>
          </p:grpSpPr>
          <p:sp>
            <p:nvSpPr>
              <p:cNvPr id="4" name="Rounded Rectangle 3">
                <a:extLst>
                  <a:ext uri="{FF2B5EF4-FFF2-40B4-BE49-F238E27FC236}">
                    <a16:creationId xmlns:a16="http://schemas.microsoft.com/office/drawing/2014/main" id="{549750BE-75B8-4920-BEBA-4922592C78D1}"/>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a:extLst>
                  <a:ext uri="{FF2B5EF4-FFF2-40B4-BE49-F238E27FC236}">
                    <a16:creationId xmlns:a16="http://schemas.microsoft.com/office/drawing/2014/main" id="{F7758A0F-C183-4F0C-BE83-CA8113303523}"/>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8219" name="TextBox 7">
              <a:extLst>
                <a:ext uri="{FF2B5EF4-FFF2-40B4-BE49-F238E27FC236}">
                  <a16:creationId xmlns:a16="http://schemas.microsoft.com/office/drawing/2014/main" id="{27BAD1B0-3A42-46F4-996D-9C2B0C0A1A42}"/>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A</a:t>
              </a:r>
            </a:p>
          </p:txBody>
        </p:sp>
      </p:grpSp>
      <p:grpSp>
        <p:nvGrpSpPr>
          <p:cNvPr id="8196" name="Group 27">
            <a:extLst>
              <a:ext uri="{FF2B5EF4-FFF2-40B4-BE49-F238E27FC236}">
                <a16:creationId xmlns:a16="http://schemas.microsoft.com/office/drawing/2014/main" id="{54A5751E-6D52-41FB-A4ED-3B4E3EC402DF}"/>
              </a:ext>
            </a:extLst>
          </p:cNvPr>
          <p:cNvGrpSpPr>
            <a:grpSpLocks/>
          </p:cNvGrpSpPr>
          <p:nvPr/>
        </p:nvGrpSpPr>
        <p:grpSpPr bwMode="auto">
          <a:xfrm>
            <a:off x="774700" y="3217863"/>
            <a:ext cx="7613650" cy="593725"/>
            <a:chOff x="755650" y="2332038"/>
            <a:chExt cx="7632700" cy="593725"/>
          </a:xfrm>
        </p:grpSpPr>
        <p:grpSp>
          <p:nvGrpSpPr>
            <p:cNvPr id="8214" name="Group 28">
              <a:extLst>
                <a:ext uri="{FF2B5EF4-FFF2-40B4-BE49-F238E27FC236}">
                  <a16:creationId xmlns:a16="http://schemas.microsoft.com/office/drawing/2014/main" id="{9A2A1305-F414-48B2-A293-02DE6D3A12A5}"/>
                </a:ext>
              </a:extLst>
            </p:cNvPr>
            <p:cNvGrpSpPr>
              <a:grpSpLocks/>
            </p:cNvGrpSpPr>
            <p:nvPr/>
          </p:nvGrpSpPr>
          <p:grpSpPr bwMode="auto">
            <a:xfrm>
              <a:off x="755650" y="2332038"/>
              <a:ext cx="7632700" cy="593725"/>
              <a:chOff x="755650" y="2332038"/>
              <a:chExt cx="7632700" cy="593725"/>
            </a:xfrm>
          </p:grpSpPr>
          <p:sp>
            <p:nvSpPr>
              <p:cNvPr id="31" name="Rounded Rectangle 30">
                <a:extLst>
                  <a:ext uri="{FF2B5EF4-FFF2-40B4-BE49-F238E27FC236}">
                    <a16:creationId xmlns:a16="http://schemas.microsoft.com/office/drawing/2014/main" id="{8ADC954D-29CF-4BD5-AF5B-E8F951A001F7}"/>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ectangle 31">
                <a:extLst>
                  <a:ext uri="{FF2B5EF4-FFF2-40B4-BE49-F238E27FC236}">
                    <a16:creationId xmlns:a16="http://schemas.microsoft.com/office/drawing/2014/main" id="{C5CBB5C4-2063-4D1C-B643-C405B1174DA3}"/>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8215" name="TextBox 29">
              <a:extLst>
                <a:ext uri="{FF2B5EF4-FFF2-40B4-BE49-F238E27FC236}">
                  <a16:creationId xmlns:a16="http://schemas.microsoft.com/office/drawing/2014/main" id="{CF3128AD-4A61-444E-A192-911896F5443F}"/>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B</a:t>
              </a:r>
            </a:p>
          </p:txBody>
        </p:sp>
      </p:grpSp>
      <p:grpSp>
        <p:nvGrpSpPr>
          <p:cNvPr id="8197" name="Group 32">
            <a:extLst>
              <a:ext uri="{FF2B5EF4-FFF2-40B4-BE49-F238E27FC236}">
                <a16:creationId xmlns:a16="http://schemas.microsoft.com/office/drawing/2014/main" id="{2656C225-F3F4-4B9D-BA3A-9903512D19A9}"/>
              </a:ext>
            </a:extLst>
          </p:cNvPr>
          <p:cNvGrpSpPr>
            <a:grpSpLocks/>
          </p:cNvGrpSpPr>
          <p:nvPr/>
        </p:nvGrpSpPr>
        <p:grpSpPr bwMode="auto">
          <a:xfrm>
            <a:off x="774700" y="4070350"/>
            <a:ext cx="7613650" cy="593725"/>
            <a:chOff x="755650" y="2332038"/>
            <a:chExt cx="7632700" cy="593725"/>
          </a:xfrm>
        </p:grpSpPr>
        <p:grpSp>
          <p:nvGrpSpPr>
            <p:cNvPr id="8210" name="Group 33">
              <a:extLst>
                <a:ext uri="{FF2B5EF4-FFF2-40B4-BE49-F238E27FC236}">
                  <a16:creationId xmlns:a16="http://schemas.microsoft.com/office/drawing/2014/main" id="{ABDCF3E2-2EFB-42B0-A9E7-BEED1FF2BFFD}"/>
                </a:ext>
              </a:extLst>
            </p:cNvPr>
            <p:cNvGrpSpPr>
              <a:grpSpLocks/>
            </p:cNvGrpSpPr>
            <p:nvPr/>
          </p:nvGrpSpPr>
          <p:grpSpPr bwMode="auto">
            <a:xfrm>
              <a:off x="755650" y="2332038"/>
              <a:ext cx="7632700" cy="593725"/>
              <a:chOff x="755650" y="2332038"/>
              <a:chExt cx="7632700" cy="593725"/>
            </a:xfrm>
          </p:grpSpPr>
          <p:sp>
            <p:nvSpPr>
              <p:cNvPr id="36" name="Rounded Rectangle 35">
                <a:extLst>
                  <a:ext uri="{FF2B5EF4-FFF2-40B4-BE49-F238E27FC236}">
                    <a16:creationId xmlns:a16="http://schemas.microsoft.com/office/drawing/2014/main" id="{61F0923C-20EF-4691-B201-B4C91BA0211F}"/>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7" name="Rectangle 36">
                <a:extLst>
                  <a:ext uri="{FF2B5EF4-FFF2-40B4-BE49-F238E27FC236}">
                    <a16:creationId xmlns:a16="http://schemas.microsoft.com/office/drawing/2014/main" id="{E14942E6-AAC6-4B88-AB00-8F387632AC38}"/>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8211" name="TextBox 34">
              <a:extLst>
                <a:ext uri="{FF2B5EF4-FFF2-40B4-BE49-F238E27FC236}">
                  <a16:creationId xmlns:a16="http://schemas.microsoft.com/office/drawing/2014/main" id="{186F221F-024E-48AF-BCB6-CAF869BD1CB5}"/>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C</a:t>
              </a:r>
            </a:p>
          </p:txBody>
        </p:sp>
      </p:grpSp>
      <p:sp>
        <p:nvSpPr>
          <p:cNvPr id="8194" name="Title 5">
            <a:extLst>
              <a:ext uri="{FF2B5EF4-FFF2-40B4-BE49-F238E27FC236}">
                <a16:creationId xmlns:a16="http://schemas.microsoft.com/office/drawing/2014/main" id="{A8DA3EE2-2127-4BB3-BED0-D53DC754DD35}"/>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Rocks Quiz</a:t>
            </a:r>
          </a:p>
        </p:txBody>
      </p:sp>
      <p:sp>
        <p:nvSpPr>
          <p:cNvPr id="9" name="Rounded Rectangle 8">
            <a:extLst>
              <a:ext uri="{FF2B5EF4-FFF2-40B4-BE49-F238E27FC236}">
                <a16:creationId xmlns:a16="http://schemas.microsoft.com/office/drawing/2014/main" id="{B68E7812-3C63-4514-9FAD-796B749912DE}"/>
              </a:ext>
            </a:extLst>
          </p:cNvPr>
          <p:cNvSpPr/>
          <p:nvPr/>
        </p:nvSpPr>
        <p:spPr>
          <a:xfrm>
            <a:off x="755650" y="1579563"/>
            <a:ext cx="7632700"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How many different types of rock are there?</a:t>
            </a:r>
          </a:p>
        </p:txBody>
      </p:sp>
      <p:sp>
        <p:nvSpPr>
          <p:cNvPr id="14" name="Rounded Rectangle 13">
            <a:extLst>
              <a:ext uri="{FF2B5EF4-FFF2-40B4-BE49-F238E27FC236}">
                <a16:creationId xmlns:a16="http://schemas.microsoft.com/office/drawing/2014/main" id="{CAB843B2-9DF3-4BF8-8E96-510B8EC4BEC9}"/>
              </a:ext>
            </a:extLst>
          </p:cNvPr>
          <p:cNvSpPr/>
          <p:nvPr/>
        </p:nvSpPr>
        <p:spPr>
          <a:xfrm>
            <a:off x="1620838" y="3246438"/>
            <a:ext cx="6767512" cy="523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3 </a:t>
            </a:r>
          </a:p>
        </p:txBody>
      </p:sp>
      <p:sp>
        <p:nvSpPr>
          <p:cNvPr id="25" name="Rounded Rectangle 24">
            <a:extLst>
              <a:ext uri="{FF2B5EF4-FFF2-40B4-BE49-F238E27FC236}">
                <a16:creationId xmlns:a16="http://schemas.microsoft.com/office/drawing/2014/main" id="{A62BC590-B351-45AE-B021-4A647692D81B}"/>
              </a:ext>
            </a:extLst>
          </p:cNvPr>
          <p:cNvSpPr/>
          <p:nvPr/>
        </p:nvSpPr>
        <p:spPr>
          <a:xfrm>
            <a:off x="1639888" y="4097338"/>
            <a:ext cx="6683375"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5 </a:t>
            </a:r>
          </a:p>
        </p:txBody>
      </p:sp>
      <p:sp>
        <p:nvSpPr>
          <p:cNvPr id="27" name="Rounded Rectangle 26">
            <a:extLst>
              <a:ext uri="{FF2B5EF4-FFF2-40B4-BE49-F238E27FC236}">
                <a16:creationId xmlns:a16="http://schemas.microsoft.com/office/drawing/2014/main" id="{066225E8-C32B-4156-A7F9-F39B7A9980A7}"/>
              </a:ext>
            </a:extLst>
          </p:cNvPr>
          <p:cNvSpPr/>
          <p:nvPr/>
        </p:nvSpPr>
        <p:spPr>
          <a:xfrm>
            <a:off x="1620838" y="2357438"/>
            <a:ext cx="6767512"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4 </a:t>
            </a:r>
          </a:p>
        </p:txBody>
      </p:sp>
      <p:sp>
        <p:nvSpPr>
          <p:cNvPr id="11" name="Multiply 10">
            <a:extLst>
              <a:ext uri="{FF2B5EF4-FFF2-40B4-BE49-F238E27FC236}">
                <a16:creationId xmlns:a16="http://schemas.microsoft.com/office/drawing/2014/main" id="{B773D7F6-39CD-4CC0-8B27-4E6C4855D7ED}"/>
              </a:ext>
            </a:extLst>
          </p:cNvPr>
          <p:cNvSpPr/>
          <p:nvPr/>
        </p:nvSpPr>
        <p:spPr>
          <a:xfrm>
            <a:off x="7862888" y="2436813"/>
            <a:ext cx="460375" cy="431800"/>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0" name="Group 19">
            <a:extLst>
              <a:ext uri="{FF2B5EF4-FFF2-40B4-BE49-F238E27FC236}">
                <a16:creationId xmlns:a16="http://schemas.microsoft.com/office/drawing/2014/main" id="{4CB8B4A0-7B4F-47B1-9204-35FB75A2D37C}"/>
              </a:ext>
            </a:extLst>
          </p:cNvPr>
          <p:cNvGrpSpPr>
            <a:grpSpLocks/>
          </p:cNvGrpSpPr>
          <p:nvPr/>
        </p:nvGrpSpPr>
        <p:grpSpPr bwMode="auto">
          <a:xfrm>
            <a:off x="7888288" y="3430588"/>
            <a:ext cx="409575" cy="168275"/>
            <a:chOff x="7871788" y="3496949"/>
            <a:chExt cx="409816" cy="167564"/>
          </a:xfrm>
        </p:grpSpPr>
        <p:sp>
          <p:nvSpPr>
            <p:cNvPr id="19" name="Rectangle 18">
              <a:extLst>
                <a:ext uri="{FF2B5EF4-FFF2-40B4-BE49-F238E27FC236}">
                  <a16:creationId xmlns:a16="http://schemas.microsoft.com/office/drawing/2014/main" id="{DC514131-1A1C-4A17-A4DD-A9CF00B4C3B9}"/>
                </a:ext>
              </a:extLst>
            </p:cNvPr>
            <p:cNvSpPr/>
            <p:nvPr/>
          </p:nvSpPr>
          <p:spPr>
            <a:xfrm rot="2808977">
              <a:off x="8043549" y="3345837"/>
              <a:ext cx="86943" cy="389167"/>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8" name="Rectangle 37">
              <a:extLst>
                <a:ext uri="{FF2B5EF4-FFF2-40B4-BE49-F238E27FC236}">
                  <a16:creationId xmlns:a16="http://schemas.microsoft.com/office/drawing/2014/main" id="{1DC69716-FBCB-4DC6-9849-5677BE5258D4}"/>
                </a:ext>
              </a:extLst>
            </p:cNvPr>
            <p:cNvSpPr/>
            <p:nvPr/>
          </p:nvSpPr>
          <p:spPr>
            <a:xfrm rot="18791023" flipH="1">
              <a:off x="7904560" y="3544797"/>
              <a:ext cx="86944" cy="15249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39" name="Multiply 38">
            <a:extLst>
              <a:ext uri="{FF2B5EF4-FFF2-40B4-BE49-F238E27FC236}">
                <a16:creationId xmlns:a16="http://schemas.microsoft.com/office/drawing/2014/main" id="{BB94C41F-F78A-426A-9EBA-446B29C4260A}"/>
              </a:ext>
            </a:extLst>
          </p:cNvPr>
          <p:cNvSpPr/>
          <p:nvPr/>
        </p:nvSpPr>
        <p:spPr>
          <a:xfrm>
            <a:off x="7862888" y="4144963"/>
            <a:ext cx="460375" cy="430212"/>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3" name="Reveal">
            <a:extLst>
              <a:ext uri="{FF2B5EF4-FFF2-40B4-BE49-F238E27FC236}">
                <a16:creationId xmlns:a16="http://schemas.microsoft.com/office/drawing/2014/main" id="{9AD17BF9-34CC-444B-B2A9-4E18009213D0}"/>
              </a:ext>
            </a:extLst>
          </p:cNvPr>
          <p:cNvSpPr/>
          <p:nvPr/>
        </p:nvSpPr>
        <p:spPr>
          <a:xfrm>
            <a:off x="7156450" y="4860925"/>
            <a:ext cx="1231900" cy="1231900"/>
          </a:xfrm>
          <a:prstGeom prst="ellipse">
            <a:avLst/>
          </a:prstGeom>
          <a:solidFill>
            <a:srgbClr val="6699FF">
              <a:alpha val="70000"/>
            </a:srgb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anchor="ctr"/>
          <a:lstStyle/>
          <a:p>
            <a:pPr algn="ctr">
              <a:defRPr/>
            </a:pPr>
            <a:r>
              <a:rPr lang="en-GB" sz="1600" b="1" dirty="0">
                <a:solidFill>
                  <a:schemeClr val="tx1"/>
                </a:solidFill>
              </a:rPr>
              <a:t>Reveal answer</a:t>
            </a:r>
          </a:p>
        </p:txBody>
      </p:sp>
    </p:spTree>
  </p:cSld>
  <p:clrMapOvr>
    <a:masterClrMapping/>
  </p:clrMapOvr>
  <mc:AlternateContent xmlns:mc="http://schemas.openxmlformats.org/markup-compatibility/2006">
    <mc:Choice xmlns:p14="http://schemas.microsoft.com/office/powerpoint/2010/main" Requires="p14">
      <p:transition spd="slow" p14:dur="2000" advTm="34344"/>
    </mc:Choice>
    <mc:Fallback>
      <p:transition spd="slow" advTm="34344"/>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nextCondLst>
                <p:cond evt="onClick" delay="0">
                  <p:tgtEl>
                    <p:spTgt spid="43"/>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D3565BFF-781F-4BF8-9FE4-0B7AC30E636C}"/>
              </a:ext>
            </a:extLst>
          </p:cNvPr>
          <p:cNvSpPr/>
          <p:nvPr/>
        </p:nvSpPr>
        <p:spPr>
          <a:xfrm>
            <a:off x="755650" y="1595438"/>
            <a:ext cx="7632700" cy="573087"/>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9219" name="Group 9">
            <a:extLst>
              <a:ext uri="{FF2B5EF4-FFF2-40B4-BE49-F238E27FC236}">
                <a16:creationId xmlns:a16="http://schemas.microsoft.com/office/drawing/2014/main" id="{9511B2D7-FBE4-4974-8259-41004124F328}"/>
              </a:ext>
            </a:extLst>
          </p:cNvPr>
          <p:cNvGrpSpPr>
            <a:grpSpLocks/>
          </p:cNvGrpSpPr>
          <p:nvPr/>
        </p:nvGrpSpPr>
        <p:grpSpPr bwMode="auto">
          <a:xfrm>
            <a:off x="774700" y="2365375"/>
            <a:ext cx="7613650" cy="593725"/>
            <a:chOff x="755650" y="2332038"/>
            <a:chExt cx="7632700" cy="593725"/>
          </a:xfrm>
        </p:grpSpPr>
        <p:grpSp>
          <p:nvGrpSpPr>
            <p:cNvPr id="9242" name="Group 6">
              <a:extLst>
                <a:ext uri="{FF2B5EF4-FFF2-40B4-BE49-F238E27FC236}">
                  <a16:creationId xmlns:a16="http://schemas.microsoft.com/office/drawing/2014/main" id="{6DC8A94E-B075-41CD-8283-7DFC08FAAE6D}"/>
                </a:ext>
              </a:extLst>
            </p:cNvPr>
            <p:cNvGrpSpPr>
              <a:grpSpLocks/>
            </p:cNvGrpSpPr>
            <p:nvPr/>
          </p:nvGrpSpPr>
          <p:grpSpPr bwMode="auto">
            <a:xfrm>
              <a:off x="755650" y="2332038"/>
              <a:ext cx="7632700" cy="593725"/>
              <a:chOff x="755650" y="2332038"/>
              <a:chExt cx="7632700" cy="593725"/>
            </a:xfrm>
          </p:grpSpPr>
          <p:sp>
            <p:nvSpPr>
              <p:cNvPr id="4" name="Rounded Rectangle 3">
                <a:extLst>
                  <a:ext uri="{FF2B5EF4-FFF2-40B4-BE49-F238E27FC236}">
                    <a16:creationId xmlns:a16="http://schemas.microsoft.com/office/drawing/2014/main" id="{73784CDD-19B9-4870-8565-C092E6607C81}"/>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a:extLst>
                  <a:ext uri="{FF2B5EF4-FFF2-40B4-BE49-F238E27FC236}">
                    <a16:creationId xmlns:a16="http://schemas.microsoft.com/office/drawing/2014/main" id="{4251813A-67CF-483C-96B1-4E9E5F43D69D}"/>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9243" name="TextBox 7">
              <a:extLst>
                <a:ext uri="{FF2B5EF4-FFF2-40B4-BE49-F238E27FC236}">
                  <a16:creationId xmlns:a16="http://schemas.microsoft.com/office/drawing/2014/main" id="{DDA0B8D4-F1CE-4F17-8E43-C34ED7DE6CCA}"/>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A</a:t>
              </a:r>
            </a:p>
          </p:txBody>
        </p:sp>
      </p:grpSp>
      <p:grpSp>
        <p:nvGrpSpPr>
          <p:cNvPr id="9220" name="Group 27">
            <a:extLst>
              <a:ext uri="{FF2B5EF4-FFF2-40B4-BE49-F238E27FC236}">
                <a16:creationId xmlns:a16="http://schemas.microsoft.com/office/drawing/2014/main" id="{5AE28396-A16B-4EBE-B383-C7D2F3E007DF}"/>
              </a:ext>
            </a:extLst>
          </p:cNvPr>
          <p:cNvGrpSpPr>
            <a:grpSpLocks/>
          </p:cNvGrpSpPr>
          <p:nvPr/>
        </p:nvGrpSpPr>
        <p:grpSpPr bwMode="auto">
          <a:xfrm>
            <a:off x="774700" y="3217863"/>
            <a:ext cx="7613650" cy="593725"/>
            <a:chOff x="755650" y="2332038"/>
            <a:chExt cx="7632700" cy="593725"/>
          </a:xfrm>
        </p:grpSpPr>
        <p:grpSp>
          <p:nvGrpSpPr>
            <p:cNvPr id="9238" name="Group 28">
              <a:extLst>
                <a:ext uri="{FF2B5EF4-FFF2-40B4-BE49-F238E27FC236}">
                  <a16:creationId xmlns:a16="http://schemas.microsoft.com/office/drawing/2014/main" id="{F0E9617E-F395-4906-8199-FB047C97F62C}"/>
                </a:ext>
              </a:extLst>
            </p:cNvPr>
            <p:cNvGrpSpPr>
              <a:grpSpLocks/>
            </p:cNvGrpSpPr>
            <p:nvPr/>
          </p:nvGrpSpPr>
          <p:grpSpPr bwMode="auto">
            <a:xfrm>
              <a:off x="755650" y="2332038"/>
              <a:ext cx="7632700" cy="593725"/>
              <a:chOff x="755650" y="2332038"/>
              <a:chExt cx="7632700" cy="593725"/>
            </a:xfrm>
          </p:grpSpPr>
          <p:sp>
            <p:nvSpPr>
              <p:cNvPr id="31" name="Rounded Rectangle 30">
                <a:extLst>
                  <a:ext uri="{FF2B5EF4-FFF2-40B4-BE49-F238E27FC236}">
                    <a16:creationId xmlns:a16="http://schemas.microsoft.com/office/drawing/2014/main" id="{009452A4-B27E-4F0F-BD66-74464F4C876E}"/>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ectangle 31">
                <a:extLst>
                  <a:ext uri="{FF2B5EF4-FFF2-40B4-BE49-F238E27FC236}">
                    <a16:creationId xmlns:a16="http://schemas.microsoft.com/office/drawing/2014/main" id="{56BDAAB6-B21F-46FE-8FED-E6A37646D2A7}"/>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9239" name="TextBox 29">
              <a:extLst>
                <a:ext uri="{FF2B5EF4-FFF2-40B4-BE49-F238E27FC236}">
                  <a16:creationId xmlns:a16="http://schemas.microsoft.com/office/drawing/2014/main" id="{024CFD53-195D-40D0-BDEA-326417C643D2}"/>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B</a:t>
              </a:r>
            </a:p>
          </p:txBody>
        </p:sp>
      </p:grpSp>
      <p:grpSp>
        <p:nvGrpSpPr>
          <p:cNvPr id="9221" name="Group 32">
            <a:extLst>
              <a:ext uri="{FF2B5EF4-FFF2-40B4-BE49-F238E27FC236}">
                <a16:creationId xmlns:a16="http://schemas.microsoft.com/office/drawing/2014/main" id="{25C72DBB-EB1C-4EF9-875A-DBC1D5BE9E48}"/>
              </a:ext>
            </a:extLst>
          </p:cNvPr>
          <p:cNvGrpSpPr>
            <a:grpSpLocks/>
          </p:cNvGrpSpPr>
          <p:nvPr/>
        </p:nvGrpSpPr>
        <p:grpSpPr bwMode="auto">
          <a:xfrm>
            <a:off x="774700" y="4070350"/>
            <a:ext cx="7613650" cy="593725"/>
            <a:chOff x="755650" y="2332038"/>
            <a:chExt cx="7632700" cy="593725"/>
          </a:xfrm>
        </p:grpSpPr>
        <p:grpSp>
          <p:nvGrpSpPr>
            <p:cNvPr id="9234" name="Group 33">
              <a:extLst>
                <a:ext uri="{FF2B5EF4-FFF2-40B4-BE49-F238E27FC236}">
                  <a16:creationId xmlns:a16="http://schemas.microsoft.com/office/drawing/2014/main" id="{3827B7E9-A990-4F19-A1DA-674BFB8EE1A3}"/>
                </a:ext>
              </a:extLst>
            </p:cNvPr>
            <p:cNvGrpSpPr>
              <a:grpSpLocks/>
            </p:cNvGrpSpPr>
            <p:nvPr/>
          </p:nvGrpSpPr>
          <p:grpSpPr bwMode="auto">
            <a:xfrm>
              <a:off x="755650" y="2332038"/>
              <a:ext cx="7632700" cy="593725"/>
              <a:chOff x="755650" y="2332038"/>
              <a:chExt cx="7632700" cy="593725"/>
            </a:xfrm>
          </p:grpSpPr>
          <p:sp>
            <p:nvSpPr>
              <p:cNvPr id="36" name="Rounded Rectangle 35">
                <a:extLst>
                  <a:ext uri="{FF2B5EF4-FFF2-40B4-BE49-F238E27FC236}">
                    <a16:creationId xmlns:a16="http://schemas.microsoft.com/office/drawing/2014/main" id="{39AC41BA-F831-40AD-BA11-141665B19EFF}"/>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7" name="Rectangle 36">
                <a:extLst>
                  <a:ext uri="{FF2B5EF4-FFF2-40B4-BE49-F238E27FC236}">
                    <a16:creationId xmlns:a16="http://schemas.microsoft.com/office/drawing/2014/main" id="{E5AE630B-46A4-4ED5-9C1A-53DF331022B4}"/>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9235" name="TextBox 34">
              <a:extLst>
                <a:ext uri="{FF2B5EF4-FFF2-40B4-BE49-F238E27FC236}">
                  <a16:creationId xmlns:a16="http://schemas.microsoft.com/office/drawing/2014/main" id="{AECCB14A-EB43-45CF-BAEC-17B092A70B89}"/>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C</a:t>
              </a:r>
            </a:p>
          </p:txBody>
        </p:sp>
      </p:grpSp>
      <p:sp>
        <p:nvSpPr>
          <p:cNvPr id="8194" name="Title 5">
            <a:extLst>
              <a:ext uri="{FF2B5EF4-FFF2-40B4-BE49-F238E27FC236}">
                <a16:creationId xmlns:a16="http://schemas.microsoft.com/office/drawing/2014/main" id="{29425755-D682-41CB-9AE0-6372B97B671B}"/>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Rocks Quiz</a:t>
            </a:r>
          </a:p>
        </p:txBody>
      </p:sp>
      <p:sp>
        <p:nvSpPr>
          <p:cNvPr id="9" name="Rounded Rectangle 8">
            <a:extLst>
              <a:ext uri="{FF2B5EF4-FFF2-40B4-BE49-F238E27FC236}">
                <a16:creationId xmlns:a16="http://schemas.microsoft.com/office/drawing/2014/main" id="{B9265343-2653-4056-B8AF-DF2D7AB08F5C}"/>
              </a:ext>
            </a:extLst>
          </p:cNvPr>
          <p:cNvSpPr/>
          <p:nvPr/>
        </p:nvSpPr>
        <p:spPr>
          <a:xfrm>
            <a:off x="755650" y="1579563"/>
            <a:ext cx="7632700"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Which of the following is not a type of rock?</a:t>
            </a:r>
          </a:p>
        </p:txBody>
      </p:sp>
      <p:sp>
        <p:nvSpPr>
          <p:cNvPr id="14" name="Rounded Rectangle 13">
            <a:extLst>
              <a:ext uri="{FF2B5EF4-FFF2-40B4-BE49-F238E27FC236}">
                <a16:creationId xmlns:a16="http://schemas.microsoft.com/office/drawing/2014/main" id="{64049CAB-2813-45B2-A369-FCB8276B8DAF}"/>
              </a:ext>
            </a:extLst>
          </p:cNvPr>
          <p:cNvSpPr/>
          <p:nvPr/>
        </p:nvSpPr>
        <p:spPr>
          <a:xfrm>
            <a:off x="1620838" y="3246438"/>
            <a:ext cx="6767512" cy="523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Igneous</a:t>
            </a:r>
          </a:p>
        </p:txBody>
      </p:sp>
      <p:sp>
        <p:nvSpPr>
          <p:cNvPr id="25" name="Rounded Rectangle 24">
            <a:extLst>
              <a:ext uri="{FF2B5EF4-FFF2-40B4-BE49-F238E27FC236}">
                <a16:creationId xmlns:a16="http://schemas.microsoft.com/office/drawing/2014/main" id="{8BB2C5CC-3E84-48B6-8353-E8255109F71A}"/>
              </a:ext>
            </a:extLst>
          </p:cNvPr>
          <p:cNvSpPr/>
          <p:nvPr/>
        </p:nvSpPr>
        <p:spPr>
          <a:xfrm>
            <a:off x="1639888" y="4097338"/>
            <a:ext cx="6683375"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Metamorphic </a:t>
            </a:r>
          </a:p>
        </p:txBody>
      </p:sp>
      <p:sp>
        <p:nvSpPr>
          <p:cNvPr id="27" name="Rounded Rectangle 26">
            <a:extLst>
              <a:ext uri="{FF2B5EF4-FFF2-40B4-BE49-F238E27FC236}">
                <a16:creationId xmlns:a16="http://schemas.microsoft.com/office/drawing/2014/main" id="{FC632011-0EAC-41FF-92B1-72BF15C40EEC}"/>
              </a:ext>
            </a:extLst>
          </p:cNvPr>
          <p:cNvSpPr/>
          <p:nvPr/>
        </p:nvSpPr>
        <p:spPr>
          <a:xfrm>
            <a:off x="1620838" y="2357438"/>
            <a:ext cx="6767512"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Chalk</a:t>
            </a:r>
          </a:p>
        </p:txBody>
      </p:sp>
      <p:sp>
        <p:nvSpPr>
          <p:cNvPr id="11" name="Multiply 10">
            <a:extLst>
              <a:ext uri="{FF2B5EF4-FFF2-40B4-BE49-F238E27FC236}">
                <a16:creationId xmlns:a16="http://schemas.microsoft.com/office/drawing/2014/main" id="{FAB6613D-59CB-4627-8C7E-C3048CBFC767}"/>
              </a:ext>
            </a:extLst>
          </p:cNvPr>
          <p:cNvSpPr/>
          <p:nvPr/>
        </p:nvSpPr>
        <p:spPr>
          <a:xfrm>
            <a:off x="7735888" y="3290888"/>
            <a:ext cx="460375" cy="431800"/>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0" name="Group 19">
            <a:extLst>
              <a:ext uri="{FF2B5EF4-FFF2-40B4-BE49-F238E27FC236}">
                <a16:creationId xmlns:a16="http://schemas.microsoft.com/office/drawing/2014/main" id="{2FBBDBC5-533D-444B-9FE3-DDB1F1959440}"/>
              </a:ext>
            </a:extLst>
          </p:cNvPr>
          <p:cNvGrpSpPr>
            <a:grpSpLocks/>
          </p:cNvGrpSpPr>
          <p:nvPr/>
        </p:nvGrpSpPr>
        <p:grpSpPr bwMode="auto">
          <a:xfrm>
            <a:off x="7761288" y="2601913"/>
            <a:ext cx="409575" cy="166687"/>
            <a:chOff x="7871788" y="3496949"/>
            <a:chExt cx="409816" cy="167564"/>
          </a:xfrm>
        </p:grpSpPr>
        <p:sp>
          <p:nvSpPr>
            <p:cNvPr id="19" name="Rectangle 18">
              <a:extLst>
                <a:ext uri="{FF2B5EF4-FFF2-40B4-BE49-F238E27FC236}">
                  <a16:creationId xmlns:a16="http://schemas.microsoft.com/office/drawing/2014/main" id="{7E82E13B-6F80-412E-BCBE-E15299A97DD6}"/>
                </a:ext>
              </a:extLst>
            </p:cNvPr>
            <p:cNvSpPr/>
            <p:nvPr/>
          </p:nvSpPr>
          <p:spPr>
            <a:xfrm rot="2808977">
              <a:off x="8043932" y="3345454"/>
              <a:ext cx="86176" cy="389167"/>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8" name="Rectangle 37">
              <a:extLst>
                <a:ext uri="{FF2B5EF4-FFF2-40B4-BE49-F238E27FC236}">
                  <a16:creationId xmlns:a16="http://schemas.microsoft.com/office/drawing/2014/main" id="{887F60C7-2032-4C1A-8CF1-8D11263B926E}"/>
                </a:ext>
              </a:extLst>
            </p:cNvPr>
            <p:cNvSpPr/>
            <p:nvPr/>
          </p:nvSpPr>
          <p:spPr>
            <a:xfrm rot="18791023" flipH="1">
              <a:off x="7904944" y="3545181"/>
              <a:ext cx="86176" cy="15249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39" name="Multiply 38">
            <a:extLst>
              <a:ext uri="{FF2B5EF4-FFF2-40B4-BE49-F238E27FC236}">
                <a16:creationId xmlns:a16="http://schemas.microsoft.com/office/drawing/2014/main" id="{9808403B-44EC-430F-8992-FB7AE6AEF27A}"/>
              </a:ext>
            </a:extLst>
          </p:cNvPr>
          <p:cNvSpPr/>
          <p:nvPr/>
        </p:nvSpPr>
        <p:spPr>
          <a:xfrm>
            <a:off x="7735888" y="4144963"/>
            <a:ext cx="460375" cy="430212"/>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1" name="Reveal">
            <a:extLst>
              <a:ext uri="{FF2B5EF4-FFF2-40B4-BE49-F238E27FC236}">
                <a16:creationId xmlns:a16="http://schemas.microsoft.com/office/drawing/2014/main" id="{327E459D-4D51-4843-903F-53953599989E}"/>
              </a:ext>
            </a:extLst>
          </p:cNvPr>
          <p:cNvSpPr/>
          <p:nvPr/>
        </p:nvSpPr>
        <p:spPr>
          <a:xfrm>
            <a:off x="7156450" y="4860925"/>
            <a:ext cx="1231900" cy="1231900"/>
          </a:xfrm>
          <a:prstGeom prst="ellipse">
            <a:avLst/>
          </a:prstGeom>
          <a:solidFill>
            <a:srgbClr val="6699FF">
              <a:alpha val="70000"/>
            </a:srgb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anchor="ctr"/>
          <a:lstStyle/>
          <a:p>
            <a:pPr algn="ctr">
              <a:defRPr/>
            </a:pPr>
            <a:r>
              <a:rPr lang="en-GB" sz="1600" b="1" dirty="0">
                <a:solidFill>
                  <a:schemeClr val="tx1"/>
                </a:solidFill>
              </a:rPr>
              <a:t>Reveal answer</a:t>
            </a:r>
          </a:p>
        </p:txBody>
      </p:sp>
    </p:spTree>
  </p:cSld>
  <p:clrMapOvr>
    <a:masterClrMapping/>
  </p:clrMapOvr>
  <mc:AlternateContent xmlns:mc="http://schemas.openxmlformats.org/markup-compatibility/2006">
    <mc:Choice xmlns:p14="http://schemas.microsoft.com/office/powerpoint/2010/main" Requires="p14">
      <p:transition spd="slow" p14:dur="2000" advTm="1963"/>
    </mc:Choice>
    <mc:Fallback>
      <p:transition spd="slow" advTm="1963"/>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B7BFC752-6004-4A46-A1EF-5EB3CE16CD79}"/>
              </a:ext>
            </a:extLst>
          </p:cNvPr>
          <p:cNvSpPr/>
          <p:nvPr/>
        </p:nvSpPr>
        <p:spPr>
          <a:xfrm>
            <a:off x="755650" y="1595438"/>
            <a:ext cx="7632700" cy="573087"/>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10243" name="Group 9">
            <a:extLst>
              <a:ext uri="{FF2B5EF4-FFF2-40B4-BE49-F238E27FC236}">
                <a16:creationId xmlns:a16="http://schemas.microsoft.com/office/drawing/2014/main" id="{3FB039A3-15A5-4EF8-BF92-0CC57C2BEB6D}"/>
              </a:ext>
            </a:extLst>
          </p:cNvPr>
          <p:cNvGrpSpPr>
            <a:grpSpLocks/>
          </p:cNvGrpSpPr>
          <p:nvPr/>
        </p:nvGrpSpPr>
        <p:grpSpPr bwMode="auto">
          <a:xfrm>
            <a:off x="774700" y="2365375"/>
            <a:ext cx="7613650" cy="593725"/>
            <a:chOff x="755650" y="2332038"/>
            <a:chExt cx="7632700" cy="593725"/>
          </a:xfrm>
        </p:grpSpPr>
        <p:grpSp>
          <p:nvGrpSpPr>
            <p:cNvPr id="10266" name="Group 6">
              <a:extLst>
                <a:ext uri="{FF2B5EF4-FFF2-40B4-BE49-F238E27FC236}">
                  <a16:creationId xmlns:a16="http://schemas.microsoft.com/office/drawing/2014/main" id="{21E65E47-F89C-4E04-8902-94CBB2D1949A}"/>
                </a:ext>
              </a:extLst>
            </p:cNvPr>
            <p:cNvGrpSpPr>
              <a:grpSpLocks/>
            </p:cNvGrpSpPr>
            <p:nvPr/>
          </p:nvGrpSpPr>
          <p:grpSpPr bwMode="auto">
            <a:xfrm>
              <a:off x="755650" y="2332038"/>
              <a:ext cx="7632700" cy="593725"/>
              <a:chOff x="755650" y="2332038"/>
              <a:chExt cx="7632700" cy="593725"/>
            </a:xfrm>
          </p:grpSpPr>
          <p:sp>
            <p:nvSpPr>
              <p:cNvPr id="4" name="Rounded Rectangle 3">
                <a:extLst>
                  <a:ext uri="{FF2B5EF4-FFF2-40B4-BE49-F238E27FC236}">
                    <a16:creationId xmlns:a16="http://schemas.microsoft.com/office/drawing/2014/main" id="{E0B8E8A4-35F8-48CF-BB28-8436873EA0D1}"/>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a:extLst>
                  <a:ext uri="{FF2B5EF4-FFF2-40B4-BE49-F238E27FC236}">
                    <a16:creationId xmlns:a16="http://schemas.microsoft.com/office/drawing/2014/main" id="{1F02A13E-5A0E-47A8-8CB7-A67607A24069}"/>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0267" name="TextBox 7">
              <a:extLst>
                <a:ext uri="{FF2B5EF4-FFF2-40B4-BE49-F238E27FC236}">
                  <a16:creationId xmlns:a16="http://schemas.microsoft.com/office/drawing/2014/main" id="{F5CA48BF-9651-4E36-A505-BFF7DC928834}"/>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A</a:t>
              </a:r>
            </a:p>
          </p:txBody>
        </p:sp>
      </p:grpSp>
      <p:grpSp>
        <p:nvGrpSpPr>
          <p:cNvPr id="10244" name="Group 27">
            <a:extLst>
              <a:ext uri="{FF2B5EF4-FFF2-40B4-BE49-F238E27FC236}">
                <a16:creationId xmlns:a16="http://schemas.microsoft.com/office/drawing/2014/main" id="{820C270A-7528-4701-A6F4-9817FDDF9782}"/>
              </a:ext>
            </a:extLst>
          </p:cNvPr>
          <p:cNvGrpSpPr>
            <a:grpSpLocks/>
          </p:cNvGrpSpPr>
          <p:nvPr/>
        </p:nvGrpSpPr>
        <p:grpSpPr bwMode="auto">
          <a:xfrm>
            <a:off x="774700" y="3217863"/>
            <a:ext cx="7613650" cy="593725"/>
            <a:chOff x="755650" y="2332038"/>
            <a:chExt cx="7632700" cy="593725"/>
          </a:xfrm>
        </p:grpSpPr>
        <p:grpSp>
          <p:nvGrpSpPr>
            <p:cNvPr id="10262" name="Group 28">
              <a:extLst>
                <a:ext uri="{FF2B5EF4-FFF2-40B4-BE49-F238E27FC236}">
                  <a16:creationId xmlns:a16="http://schemas.microsoft.com/office/drawing/2014/main" id="{8D433C42-764A-42F4-A9C5-BA127B6BAF10}"/>
                </a:ext>
              </a:extLst>
            </p:cNvPr>
            <p:cNvGrpSpPr>
              <a:grpSpLocks/>
            </p:cNvGrpSpPr>
            <p:nvPr/>
          </p:nvGrpSpPr>
          <p:grpSpPr bwMode="auto">
            <a:xfrm>
              <a:off x="755650" y="2332038"/>
              <a:ext cx="7632700" cy="593725"/>
              <a:chOff x="755650" y="2332038"/>
              <a:chExt cx="7632700" cy="593725"/>
            </a:xfrm>
          </p:grpSpPr>
          <p:sp>
            <p:nvSpPr>
              <p:cNvPr id="31" name="Rounded Rectangle 30">
                <a:extLst>
                  <a:ext uri="{FF2B5EF4-FFF2-40B4-BE49-F238E27FC236}">
                    <a16:creationId xmlns:a16="http://schemas.microsoft.com/office/drawing/2014/main" id="{D08ACD20-A6B5-4A3C-AAD4-CE72829ECCF4}"/>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ectangle 31">
                <a:extLst>
                  <a:ext uri="{FF2B5EF4-FFF2-40B4-BE49-F238E27FC236}">
                    <a16:creationId xmlns:a16="http://schemas.microsoft.com/office/drawing/2014/main" id="{02C1D65A-8DBE-4F30-A822-2E5797F36410}"/>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0263" name="TextBox 29">
              <a:extLst>
                <a:ext uri="{FF2B5EF4-FFF2-40B4-BE49-F238E27FC236}">
                  <a16:creationId xmlns:a16="http://schemas.microsoft.com/office/drawing/2014/main" id="{FF1D6C19-A6EA-42CF-BBD9-0ACD46698C7E}"/>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B</a:t>
              </a:r>
            </a:p>
          </p:txBody>
        </p:sp>
      </p:grpSp>
      <p:grpSp>
        <p:nvGrpSpPr>
          <p:cNvPr id="10245" name="Group 32">
            <a:extLst>
              <a:ext uri="{FF2B5EF4-FFF2-40B4-BE49-F238E27FC236}">
                <a16:creationId xmlns:a16="http://schemas.microsoft.com/office/drawing/2014/main" id="{54F9FDE0-51B4-44BF-9F2B-D134CC54B80D}"/>
              </a:ext>
            </a:extLst>
          </p:cNvPr>
          <p:cNvGrpSpPr>
            <a:grpSpLocks/>
          </p:cNvGrpSpPr>
          <p:nvPr/>
        </p:nvGrpSpPr>
        <p:grpSpPr bwMode="auto">
          <a:xfrm>
            <a:off x="774700" y="4070350"/>
            <a:ext cx="7613650" cy="593725"/>
            <a:chOff x="755650" y="2332038"/>
            <a:chExt cx="7632700" cy="593725"/>
          </a:xfrm>
        </p:grpSpPr>
        <p:grpSp>
          <p:nvGrpSpPr>
            <p:cNvPr id="10258" name="Group 33">
              <a:extLst>
                <a:ext uri="{FF2B5EF4-FFF2-40B4-BE49-F238E27FC236}">
                  <a16:creationId xmlns:a16="http://schemas.microsoft.com/office/drawing/2014/main" id="{2CAA7C0C-C470-48E1-ADF3-20A811C68A99}"/>
                </a:ext>
              </a:extLst>
            </p:cNvPr>
            <p:cNvGrpSpPr>
              <a:grpSpLocks/>
            </p:cNvGrpSpPr>
            <p:nvPr/>
          </p:nvGrpSpPr>
          <p:grpSpPr bwMode="auto">
            <a:xfrm>
              <a:off x="755650" y="2332038"/>
              <a:ext cx="7632700" cy="593725"/>
              <a:chOff x="755650" y="2332038"/>
              <a:chExt cx="7632700" cy="593725"/>
            </a:xfrm>
          </p:grpSpPr>
          <p:sp>
            <p:nvSpPr>
              <p:cNvPr id="36" name="Rounded Rectangle 35">
                <a:extLst>
                  <a:ext uri="{FF2B5EF4-FFF2-40B4-BE49-F238E27FC236}">
                    <a16:creationId xmlns:a16="http://schemas.microsoft.com/office/drawing/2014/main" id="{AE1189C5-EBDA-451F-93A0-6B56CF29F980}"/>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7" name="Rectangle 36">
                <a:extLst>
                  <a:ext uri="{FF2B5EF4-FFF2-40B4-BE49-F238E27FC236}">
                    <a16:creationId xmlns:a16="http://schemas.microsoft.com/office/drawing/2014/main" id="{DC4B1B50-4B27-46E6-922E-E27B77A31E48}"/>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0259" name="TextBox 34">
              <a:extLst>
                <a:ext uri="{FF2B5EF4-FFF2-40B4-BE49-F238E27FC236}">
                  <a16:creationId xmlns:a16="http://schemas.microsoft.com/office/drawing/2014/main" id="{A26232BE-6BB5-434E-8406-E11D7ED3546C}"/>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C</a:t>
              </a:r>
            </a:p>
          </p:txBody>
        </p:sp>
      </p:grpSp>
      <p:sp>
        <p:nvSpPr>
          <p:cNvPr id="8194" name="Title 5">
            <a:extLst>
              <a:ext uri="{FF2B5EF4-FFF2-40B4-BE49-F238E27FC236}">
                <a16:creationId xmlns:a16="http://schemas.microsoft.com/office/drawing/2014/main" id="{91197976-EC1F-43AD-97DC-227CC04F607E}"/>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Rocks Quiz</a:t>
            </a:r>
          </a:p>
        </p:txBody>
      </p:sp>
      <p:sp>
        <p:nvSpPr>
          <p:cNvPr id="9" name="Rounded Rectangle 8">
            <a:extLst>
              <a:ext uri="{FF2B5EF4-FFF2-40B4-BE49-F238E27FC236}">
                <a16:creationId xmlns:a16="http://schemas.microsoft.com/office/drawing/2014/main" id="{0C6623ED-0348-4743-B4FB-49B5DA6A8CFC}"/>
              </a:ext>
            </a:extLst>
          </p:cNvPr>
          <p:cNvSpPr/>
          <p:nvPr/>
        </p:nvSpPr>
        <p:spPr>
          <a:xfrm>
            <a:off x="755650" y="1579563"/>
            <a:ext cx="7632700"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What is the name of rock that is formed from lava or magma?</a:t>
            </a:r>
          </a:p>
        </p:txBody>
      </p:sp>
      <p:sp>
        <p:nvSpPr>
          <p:cNvPr id="14" name="Rounded Rectangle 13">
            <a:extLst>
              <a:ext uri="{FF2B5EF4-FFF2-40B4-BE49-F238E27FC236}">
                <a16:creationId xmlns:a16="http://schemas.microsoft.com/office/drawing/2014/main" id="{F1C50AE1-D973-4D59-859C-45FD4C9132DD}"/>
              </a:ext>
            </a:extLst>
          </p:cNvPr>
          <p:cNvSpPr/>
          <p:nvPr/>
        </p:nvSpPr>
        <p:spPr>
          <a:xfrm>
            <a:off x="1620838" y="3246438"/>
            <a:ext cx="6767512" cy="523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Igneous rock</a:t>
            </a:r>
          </a:p>
        </p:txBody>
      </p:sp>
      <p:sp>
        <p:nvSpPr>
          <p:cNvPr id="25" name="Rounded Rectangle 24">
            <a:extLst>
              <a:ext uri="{FF2B5EF4-FFF2-40B4-BE49-F238E27FC236}">
                <a16:creationId xmlns:a16="http://schemas.microsoft.com/office/drawing/2014/main" id="{0EADFCF1-1E34-4330-8899-0C1C09235ECE}"/>
              </a:ext>
            </a:extLst>
          </p:cNvPr>
          <p:cNvSpPr/>
          <p:nvPr/>
        </p:nvSpPr>
        <p:spPr>
          <a:xfrm>
            <a:off x="1639888" y="4097338"/>
            <a:ext cx="6683375"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Sedimentary rock </a:t>
            </a:r>
          </a:p>
        </p:txBody>
      </p:sp>
      <p:sp>
        <p:nvSpPr>
          <p:cNvPr id="27" name="Rounded Rectangle 26">
            <a:extLst>
              <a:ext uri="{FF2B5EF4-FFF2-40B4-BE49-F238E27FC236}">
                <a16:creationId xmlns:a16="http://schemas.microsoft.com/office/drawing/2014/main" id="{571CC38C-FF3A-4648-A5CC-A850769DDF66}"/>
              </a:ext>
            </a:extLst>
          </p:cNvPr>
          <p:cNvSpPr/>
          <p:nvPr/>
        </p:nvSpPr>
        <p:spPr>
          <a:xfrm>
            <a:off x="1620838" y="2357438"/>
            <a:ext cx="6767512"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Metamorphic rock</a:t>
            </a:r>
          </a:p>
        </p:txBody>
      </p:sp>
      <p:sp>
        <p:nvSpPr>
          <p:cNvPr id="11" name="Multiply 10">
            <a:extLst>
              <a:ext uri="{FF2B5EF4-FFF2-40B4-BE49-F238E27FC236}">
                <a16:creationId xmlns:a16="http://schemas.microsoft.com/office/drawing/2014/main" id="{56B6A25C-BD0A-4A2A-BAF6-D70CAB194BF7}"/>
              </a:ext>
            </a:extLst>
          </p:cNvPr>
          <p:cNvSpPr/>
          <p:nvPr/>
        </p:nvSpPr>
        <p:spPr>
          <a:xfrm>
            <a:off x="7735888" y="2446338"/>
            <a:ext cx="460375" cy="430212"/>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Multiply 38">
            <a:extLst>
              <a:ext uri="{FF2B5EF4-FFF2-40B4-BE49-F238E27FC236}">
                <a16:creationId xmlns:a16="http://schemas.microsoft.com/office/drawing/2014/main" id="{B606C13B-63E6-41EF-9F03-DCE4DF045C5F}"/>
              </a:ext>
            </a:extLst>
          </p:cNvPr>
          <p:cNvSpPr/>
          <p:nvPr/>
        </p:nvSpPr>
        <p:spPr>
          <a:xfrm>
            <a:off x="7735888" y="4144963"/>
            <a:ext cx="460375" cy="430212"/>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40" name="Group 39">
            <a:extLst>
              <a:ext uri="{FF2B5EF4-FFF2-40B4-BE49-F238E27FC236}">
                <a16:creationId xmlns:a16="http://schemas.microsoft.com/office/drawing/2014/main" id="{26116E03-522E-45D3-A605-4E49BA68BDA8}"/>
              </a:ext>
            </a:extLst>
          </p:cNvPr>
          <p:cNvGrpSpPr>
            <a:grpSpLocks/>
          </p:cNvGrpSpPr>
          <p:nvPr/>
        </p:nvGrpSpPr>
        <p:grpSpPr bwMode="auto">
          <a:xfrm>
            <a:off x="7761288" y="3470275"/>
            <a:ext cx="409575" cy="168275"/>
            <a:chOff x="7871788" y="3496949"/>
            <a:chExt cx="409816" cy="167564"/>
          </a:xfrm>
        </p:grpSpPr>
        <p:sp>
          <p:nvSpPr>
            <p:cNvPr id="41" name="Rectangle 40">
              <a:extLst>
                <a:ext uri="{FF2B5EF4-FFF2-40B4-BE49-F238E27FC236}">
                  <a16:creationId xmlns:a16="http://schemas.microsoft.com/office/drawing/2014/main" id="{E180A1A7-C63C-41F1-A2DF-029DE4E7D1DB}"/>
                </a:ext>
              </a:extLst>
            </p:cNvPr>
            <p:cNvSpPr/>
            <p:nvPr/>
          </p:nvSpPr>
          <p:spPr>
            <a:xfrm rot="2808977">
              <a:off x="8043548" y="3345838"/>
              <a:ext cx="86944" cy="389167"/>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2" name="Rectangle 41">
              <a:extLst>
                <a:ext uri="{FF2B5EF4-FFF2-40B4-BE49-F238E27FC236}">
                  <a16:creationId xmlns:a16="http://schemas.microsoft.com/office/drawing/2014/main" id="{40D289DB-F849-4DD6-8CB7-73B121670DFD}"/>
                </a:ext>
              </a:extLst>
            </p:cNvPr>
            <p:cNvSpPr/>
            <p:nvPr/>
          </p:nvSpPr>
          <p:spPr>
            <a:xfrm rot="18791023" flipH="1">
              <a:off x="7904561" y="3544797"/>
              <a:ext cx="86943" cy="15249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44" name="Reveal">
            <a:extLst>
              <a:ext uri="{FF2B5EF4-FFF2-40B4-BE49-F238E27FC236}">
                <a16:creationId xmlns:a16="http://schemas.microsoft.com/office/drawing/2014/main" id="{35B5EDD7-BD1E-41FB-82F3-02E352350D69}"/>
              </a:ext>
            </a:extLst>
          </p:cNvPr>
          <p:cNvSpPr/>
          <p:nvPr/>
        </p:nvSpPr>
        <p:spPr>
          <a:xfrm>
            <a:off x="7156450" y="4860925"/>
            <a:ext cx="1231900" cy="1231900"/>
          </a:xfrm>
          <a:prstGeom prst="ellipse">
            <a:avLst/>
          </a:prstGeom>
          <a:solidFill>
            <a:srgbClr val="6699FF">
              <a:alpha val="70000"/>
            </a:srgb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anchor="ctr"/>
          <a:lstStyle/>
          <a:p>
            <a:pPr algn="ctr">
              <a:defRPr/>
            </a:pPr>
            <a:r>
              <a:rPr lang="en-GB" sz="1600" b="1" dirty="0">
                <a:solidFill>
                  <a:schemeClr val="tx1"/>
                </a:solidFill>
              </a:rPr>
              <a:t>Reveal answer</a:t>
            </a:r>
          </a:p>
        </p:txBody>
      </p:sp>
    </p:spTree>
  </p:cSld>
  <p:clrMapOvr>
    <a:masterClrMapping/>
  </p:clrMapOvr>
  <mc:AlternateContent xmlns:mc="http://schemas.openxmlformats.org/markup-compatibility/2006">
    <mc:Choice xmlns:p14="http://schemas.microsoft.com/office/powerpoint/2010/main" Requires="p14">
      <p:transition spd="slow" p14:dur="2000" advTm="11684"/>
    </mc:Choice>
    <mc:Fallback>
      <p:transition spd="slow" advTm="11684"/>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childTnLst>
              </p:cTn>
              <p:nextCondLst>
                <p:cond evt="onClick" delay="0">
                  <p:tgtEl>
                    <p:spTgt spid="4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D721A462-615A-482F-AD8A-3025B06EC5F6}"/>
              </a:ext>
            </a:extLst>
          </p:cNvPr>
          <p:cNvSpPr/>
          <p:nvPr/>
        </p:nvSpPr>
        <p:spPr>
          <a:xfrm>
            <a:off x="774700" y="1597025"/>
            <a:ext cx="7632700" cy="573088"/>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grpSp>
        <p:nvGrpSpPr>
          <p:cNvPr id="11267" name="Group 9">
            <a:extLst>
              <a:ext uri="{FF2B5EF4-FFF2-40B4-BE49-F238E27FC236}">
                <a16:creationId xmlns:a16="http://schemas.microsoft.com/office/drawing/2014/main" id="{A3F6E6F3-CF48-4F0B-AAFD-C62B090F54DD}"/>
              </a:ext>
            </a:extLst>
          </p:cNvPr>
          <p:cNvGrpSpPr>
            <a:grpSpLocks/>
          </p:cNvGrpSpPr>
          <p:nvPr/>
        </p:nvGrpSpPr>
        <p:grpSpPr bwMode="auto">
          <a:xfrm>
            <a:off x="774700" y="2365375"/>
            <a:ext cx="7613650" cy="593725"/>
            <a:chOff x="755650" y="2332038"/>
            <a:chExt cx="7632700" cy="593725"/>
          </a:xfrm>
        </p:grpSpPr>
        <p:grpSp>
          <p:nvGrpSpPr>
            <p:cNvPr id="11290" name="Group 6">
              <a:extLst>
                <a:ext uri="{FF2B5EF4-FFF2-40B4-BE49-F238E27FC236}">
                  <a16:creationId xmlns:a16="http://schemas.microsoft.com/office/drawing/2014/main" id="{A4E2AE19-8389-47EB-9EB5-414D39D0E504}"/>
                </a:ext>
              </a:extLst>
            </p:cNvPr>
            <p:cNvGrpSpPr>
              <a:grpSpLocks/>
            </p:cNvGrpSpPr>
            <p:nvPr/>
          </p:nvGrpSpPr>
          <p:grpSpPr bwMode="auto">
            <a:xfrm>
              <a:off x="755650" y="2332038"/>
              <a:ext cx="7632700" cy="593725"/>
              <a:chOff x="755650" y="2332038"/>
              <a:chExt cx="7632700" cy="593725"/>
            </a:xfrm>
          </p:grpSpPr>
          <p:sp>
            <p:nvSpPr>
              <p:cNvPr id="4" name="Rounded Rectangle 3">
                <a:extLst>
                  <a:ext uri="{FF2B5EF4-FFF2-40B4-BE49-F238E27FC236}">
                    <a16:creationId xmlns:a16="http://schemas.microsoft.com/office/drawing/2014/main" id="{13DACDCA-0DB4-4058-A16D-B4C649640629}"/>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a:extLst>
                  <a:ext uri="{FF2B5EF4-FFF2-40B4-BE49-F238E27FC236}">
                    <a16:creationId xmlns:a16="http://schemas.microsoft.com/office/drawing/2014/main" id="{E16BD0EC-7FFB-4C5D-A42A-C86F0928A80C}"/>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1291" name="TextBox 7">
              <a:extLst>
                <a:ext uri="{FF2B5EF4-FFF2-40B4-BE49-F238E27FC236}">
                  <a16:creationId xmlns:a16="http://schemas.microsoft.com/office/drawing/2014/main" id="{96D3A78B-F183-48FF-9A53-B2A939A3AB82}"/>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A</a:t>
              </a:r>
            </a:p>
          </p:txBody>
        </p:sp>
      </p:grpSp>
      <p:grpSp>
        <p:nvGrpSpPr>
          <p:cNvPr id="11268" name="Group 27">
            <a:extLst>
              <a:ext uri="{FF2B5EF4-FFF2-40B4-BE49-F238E27FC236}">
                <a16:creationId xmlns:a16="http://schemas.microsoft.com/office/drawing/2014/main" id="{F9B30358-BAFA-4A29-8B2E-EC6106554190}"/>
              </a:ext>
            </a:extLst>
          </p:cNvPr>
          <p:cNvGrpSpPr>
            <a:grpSpLocks/>
          </p:cNvGrpSpPr>
          <p:nvPr/>
        </p:nvGrpSpPr>
        <p:grpSpPr bwMode="auto">
          <a:xfrm>
            <a:off x="774700" y="3217863"/>
            <a:ext cx="7613650" cy="593725"/>
            <a:chOff x="755650" y="2332038"/>
            <a:chExt cx="7632700" cy="593725"/>
          </a:xfrm>
        </p:grpSpPr>
        <p:grpSp>
          <p:nvGrpSpPr>
            <p:cNvPr id="11286" name="Group 28">
              <a:extLst>
                <a:ext uri="{FF2B5EF4-FFF2-40B4-BE49-F238E27FC236}">
                  <a16:creationId xmlns:a16="http://schemas.microsoft.com/office/drawing/2014/main" id="{FBE27E63-5CC4-4B69-8871-91A6E15DC0A6}"/>
                </a:ext>
              </a:extLst>
            </p:cNvPr>
            <p:cNvGrpSpPr>
              <a:grpSpLocks/>
            </p:cNvGrpSpPr>
            <p:nvPr/>
          </p:nvGrpSpPr>
          <p:grpSpPr bwMode="auto">
            <a:xfrm>
              <a:off x="755650" y="2332038"/>
              <a:ext cx="7632700" cy="593725"/>
              <a:chOff x="755650" y="2332038"/>
              <a:chExt cx="7632700" cy="593725"/>
            </a:xfrm>
          </p:grpSpPr>
          <p:sp>
            <p:nvSpPr>
              <p:cNvPr id="31" name="Rounded Rectangle 30">
                <a:extLst>
                  <a:ext uri="{FF2B5EF4-FFF2-40B4-BE49-F238E27FC236}">
                    <a16:creationId xmlns:a16="http://schemas.microsoft.com/office/drawing/2014/main" id="{1619354B-CDD3-4D44-ABEE-93A66D06B535}"/>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ectangle 31">
                <a:extLst>
                  <a:ext uri="{FF2B5EF4-FFF2-40B4-BE49-F238E27FC236}">
                    <a16:creationId xmlns:a16="http://schemas.microsoft.com/office/drawing/2014/main" id="{257B90DA-7662-46F7-B8D9-1EDA9E6579FB}"/>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1287" name="TextBox 29">
              <a:extLst>
                <a:ext uri="{FF2B5EF4-FFF2-40B4-BE49-F238E27FC236}">
                  <a16:creationId xmlns:a16="http://schemas.microsoft.com/office/drawing/2014/main" id="{08DFE2F7-70BB-4FFB-9F8B-21DF19EA255E}"/>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B</a:t>
              </a:r>
            </a:p>
          </p:txBody>
        </p:sp>
      </p:grpSp>
      <p:grpSp>
        <p:nvGrpSpPr>
          <p:cNvPr id="11269" name="Group 32">
            <a:extLst>
              <a:ext uri="{FF2B5EF4-FFF2-40B4-BE49-F238E27FC236}">
                <a16:creationId xmlns:a16="http://schemas.microsoft.com/office/drawing/2014/main" id="{163A973A-456C-4610-AA6B-821496E406C1}"/>
              </a:ext>
            </a:extLst>
          </p:cNvPr>
          <p:cNvGrpSpPr>
            <a:grpSpLocks/>
          </p:cNvGrpSpPr>
          <p:nvPr/>
        </p:nvGrpSpPr>
        <p:grpSpPr bwMode="auto">
          <a:xfrm>
            <a:off x="774700" y="4070350"/>
            <a:ext cx="7613650" cy="593725"/>
            <a:chOff x="755650" y="2332038"/>
            <a:chExt cx="7632700" cy="593725"/>
          </a:xfrm>
        </p:grpSpPr>
        <p:grpSp>
          <p:nvGrpSpPr>
            <p:cNvPr id="11282" name="Group 33">
              <a:extLst>
                <a:ext uri="{FF2B5EF4-FFF2-40B4-BE49-F238E27FC236}">
                  <a16:creationId xmlns:a16="http://schemas.microsoft.com/office/drawing/2014/main" id="{557EBB88-8C5F-4E42-BAAC-A6899824C27B}"/>
                </a:ext>
              </a:extLst>
            </p:cNvPr>
            <p:cNvGrpSpPr>
              <a:grpSpLocks/>
            </p:cNvGrpSpPr>
            <p:nvPr/>
          </p:nvGrpSpPr>
          <p:grpSpPr bwMode="auto">
            <a:xfrm>
              <a:off x="755650" y="2332038"/>
              <a:ext cx="7632700" cy="593725"/>
              <a:chOff x="755650" y="2332038"/>
              <a:chExt cx="7632700" cy="593725"/>
            </a:xfrm>
          </p:grpSpPr>
          <p:sp>
            <p:nvSpPr>
              <p:cNvPr id="36" name="Rounded Rectangle 35">
                <a:extLst>
                  <a:ext uri="{FF2B5EF4-FFF2-40B4-BE49-F238E27FC236}">
                    <a16:creationId xmlns:a16="http://schemas.microsoft.com/office/drawing/2014/main" id="{693E3C1D-9EA5-4A14-A976-E38614E13ACA}"/>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7" name="Rectangle 36">
                <a:extLst>
                  <a:ext uri="{FF2B5EF4-FFF2-40B4-BE49-F238E27FC236}">
                    <a16:creationId xmlns:a16="http://schemas.microsoft.com/office/drawing/2014/main" id="{72D80334-35D5-48DF-AC04-1CBDC302C6FA}"/>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1283" name="TextBox 34">
              <a:extLst>
                <a:ext uri="{FF2B5EF4-FFF2-40B4-BE49-F238E27FC236}">
                  <a16:creationId xmlns:a16="http://schemas.microsoft.com/office/drawing/2014/main" id="{7E44E591-6315-4A14-8967-006B562C7396}"/>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C</a:t>
              </a:r>
            </a:p>
          </p:txBody>
        </p:sp>
      </p:grpSp>
      <p:sp>
        <p:nvSpPr>
          <p:cNvPr id="8194" name="Title 5">
            <a:extLst>
              <a:ext uri="{FF2B5EF4-FFF2-40B4-BE49-F238E27FC236}">
                <a16:creationId xmlns:a16="http://schemas.microsoft.com/office/drawing/2014/main" id="{38F253AB-E828-46AD-B049-95F9139594FB}"/>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Rocks Quiz</a:t>
            </a:r>
          </a:p>
        </p:txBody>
      </p:sp>
      <p:sp>
        <p:nvSpPr>
          <p:cNvPr id="9" name="Rounded Rectangle 8">
            <a:extLst>
              <a:ext uri="{FF2B5EF4-FFF2-40B4-BE49-F238E27FC236}">
                <a16:creationId xmlns:a16="http://schemas.microsoft.com/office/drawing/2014/main" id="{4875F965-195B-4B7C-B39D-54DBB3C650A7}"/>
              </a:ext>
            </a:extLst>
          </p:cNvPr>
          <p:cNvSpPr/>
          <p:nvPr/>
        </p:nvSpPr>
        <p:spPr>
          <a:xfrm>
            <a:off x="755650" y="1579563"/>
            <a:ext cx="7632700"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What type of rock is created on the seabed?</a:t>
            </a:r>
          </a:p>
        </p:txBody>
      </p:sp>
      <p:sp>
        <p:nvSpPr>
          <p:cNvPr id="14" name="Rounded Rectangle 13">
            <a:extLst>
              <a:ext uri="{FF2B5EF4-FFF2-40B4-BE49-F238E27FC236}">
                <a16:creationId xmlns:a16="http://schemas.microsoft.com/office/drawing/2014/main" id="{89C02B49-3F6A-446F-ABD1-7DEF4FAC5B84}"/>
              </a:ext>
            </a:extLst>
          </p:cNvPr>
          <p:cNvSpPr/>
          <p:nvPr/>
        </p:nvSpPr>
        <p:spPr>
          <a:xfrm>
            <a:off x="1620838" y="3246438"/>
            <a:ext cx="6767512" cy="523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Igneous rock </a:t>
            </a:r>
          </a:p>
        </p:txBody>
      </p:sp>
      <p:sp>
        <p:nvSpPr>
          <p:cNvPr id="25" name="Rounded Rectangle 24">
            <a:extLst>
              <a:ext uri="{FF2B5EF4-FFF2-40B4-BE49-F238E27FC236}">
                <a16:creationId xmlns:a16="http://schemas.microsoft.com/office/drawing/2014/main" id="{E2F11C36-F75B-4A32-81F3-9A6A411833B7}"/>
              </a:ext>
            </a:extLst>
          </p:cNvPr>
          <p:cNvSpPr/>
          <p:nvPr/>
        </p:nvSpPr>
        <p:spPr>
          <a:xfrm>
            <a:off x="1639888" y="4097338"/>
            <a:ext cx="6683375"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Sedimentary rock </a:t>
            </a:r>
          </a:p>
        </p:txBody>
      </p:sp>
      <p:sp>
        <p:nvSpPr>
          <p:cNvPr id="27" name="Rounded Rectangle 26">
            <a:extLst>
              <a:ext uri="{FF2B5EF4-FFF2-40B4-BE49-F238E27FC236}">
                <a16:creationId xmlns:a16="http://schemas.microsoft.com/office/drawing/2014/main" id="{B18D30BE-7343-4B3C-92F5-27891D164CB2}"/>
              </a:ext>
            </a:extLst>
          </p:cNvPr>
          <p:cNvSpPr/>
          <p:nvPr/>
        </p:nvSpPr>
        <p:spPr>
          <a:xfrm>
            <a:off x="1620838" y="2357438"/>
            <a:ext cx="6767512"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Metamorphic rock</a:t>
            </a:r>
          </a:p>
        </p:txBody>
      </p:sp>
      <p:sp>
        <p:nvSpPr>
          <p:cNvPr id="11" name="Multiply 10">
            <a:extLst>
              <a:ext uri="{FF2B5EF4-FFF2-40B4-BE49-F238E27FC236}">
                <a16:creationId xmlns:a16="http://schemas.microsoft.com/office/drawing/2014/main" id="{883F6171-90E9-4A76-AA84-A627B2C4FF03}"/>
              </a:ext>
            </a:extLst>
          </p:cNvPr>
          <p:cNvSpPr/>
          <p:nvPr/>
        </p:nvSpPr>
        <p:spPr>
          <a:xfrm>
            <a:off x="7735888" y="3290888"/>
            <a:ext cx="460375" cy="431800"/>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Multiply 38">
            <a:extLst>
              <a:ext uri="{FF2B5EF4-FFF2-40B4-BE49-F238E27FC236}">
                <a16:creationId xmlns:a16="http://schemas.microsoft.com/office/drawing/2014/main" id="{3A5C2992-C77A-418D-A5C8-12D39905F442}"/>
              </a:ext>
            </a:extLst>
          </p:cNvPr>
          <p:cNvSpPr/>
          <p:nvPr/>
        </p:nvSpPr>
        <p:spPr>
          <a:xfrm>
            <a:off x="7735888" y="2432050"/>
            <a:ext cx="460375" cy="431800"/>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40" name="Group 39">
            <a:extLst>
              <a:ext uri="{FF2B5EF4-FFF2-40B4-BE49-F238E27FC236}">
                <a16:creationId xmlns:a16="http://schemas.microsoft.com/office/drawing/2014/main" id="{A01E2F5F-7DFD-40E6-BDEE-FC9E6218A401}"/>
              </a:ext>
            </a:extLst>
          </p:cNvPr>
          <p:cNvGrpSpPr>
            <a:grpSpLocks/>
          </p:cNvGrpSpPr>
          <p:nvPr/>
        </p:nvGrpSpPr>
        <p:grpSpPr bwMode="auto">
          <a:xfrm>
            <a:off x="7761288" y="4284663"/>
            <a:ext cx="409575" cy="166687"/>
            <a:chOff x="7871788" y="3496949"/>
            <a:chExt cx="409816" cy="167564"/>
          </a:xfrm>
        </p:grpSpPr>
        <p:sp>
          <p:nvSpPr>
            <p:cNvPr id="41" name="Rectangle 40">
              <a:extLst>
                <a:ext uri="{FF2B5EF4-FFF2-40B4-BE49-F238E27FC236}">
                  <a16:creationId xmlns:a16="http://schemas.microsoft.com/office/drawing/2014/main" id="{EE6BF4E9-B7DE-40CB-B1B6-5520400B8606}"/>
                </a:ext>
              </a:extLst>
            </p:cNvPr>
            <p:cNvSpPr/>
            <p:nvPr/>
          </p:nvSpPr>
          <p:spPr>
            <a:xfrm rot="2808977">
              <a:off x="8043932" y="3345454"/>
              <a:ext cx="86176" cy="389167"/>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2" name="Rectangle 41">
              <a:extLst>
                <a:ext uri="{FF2B5EF4-FFF2-40B4-BE49-F238E27FC236}">
                  <a16:creationId xmlns:a16="http://schemas.microsoft.com/office/drawing/2014/main" id="{56226ACF-738E-4255-AC59-0169EED9886B}"/>
                </a:ext>
              </a:extLst>
            </p:cNvPr>
            <p:cNvSpPr/>
            <p:nvPr/>
          </p:nvSpPr>
          <p:spPr>
            <a:xfrm rot="18791023" flipH="1">
              <a:off x="7904944" y="3545181"/>
              <a:ext cx="86176" cy="15249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45" name="Reveal">
            <a:extLst>
              <a:ext uri="{FF2B5EF4-FFF2-40B4-BE49-F238E27FC236}">
                <a16:creationId xmlns:a16="http://schemas.microsoft.com/office/drawing/2014/main" id="{6C5455D1-DD5B-4E25-B92F-B862EFAA685B}"/>
              </a:ext>
            </a:extLst>
          </p:cNvPr>
          <p:cNvSpPr/>
          <p:nvPr/>
        </p:nvSpPr>
        <p:spPr>
          <a:xfrm>
            <a:off x="7156450" y="4860925"/>
            <a:ext cx="1231900" cy="1231900"/>
          </a:xfrm>
          <a:prstGeom prst="ellipse">
            <a:avLst/>
          </a:prstGeom>
          <a:solidFill>
            <a:srgbClr val="6699FF">
              <a:alpha val="70000"/>
            </a:srgb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anchor="ctr"/>
          <a:lstStyle/>
          <a:p>
            <a:pPr algn="ctr">
              <a:defRPr/>
            </a:pPr>
            <a:r>
              <a:rPr lang="en-GB" sz="1600" b="1" dirty="0">
                <a:solidFill>
                  <a:schemeClr val="tx1"/>
                </a:solidFill>
              </a:rPr>
              <a:t>Reveal answer</a:t>
            </a:r>
          </a:p>
        </p:txBody>
      </p:sp>
    </p:spTree>
  </p:cSld>
  <p:clrMapOvr>
    <a:masterClrMapping/>
  </p:clrMapOvr>
  <mc:AlternateContent xmlns:mc="http://schemas.openxmlformats.org/markup-compatibility/2006">
    <mc:Choice xmlns:p14="http://schemas.microsoft.com/office/powerpoint/2010/main" Requires="p14">
      <p:transition spd="slow" p14:dur="2000" advTm="3773"/>
    </mc:Choice>
    <mc:Fallback>
      <p:transition spd="slow" advTm="3773"/>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childTnLst>
              </p:cTn>
              <p:nextCondLst>
                <p:cond evt="onClick" delay="0">
                  <p:tgtEl>
                    <p:spTgt spid="45"/>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9" name="Rectangle 68">
            <a:extLst>
              <a:ext uri="{FF2B5EF4-FFF2-40B4-BE49-F238E27FC236}">
                <a16:creationId xmlns:a16="http://schemas.microsoft.com/office/drawing/2014/main" id="{79176520-E6E2-4A55-9A6C-186B5FA542B6}"/>
              </a:ext>
            </a:extLst>
          </p:cNvPr>
          <p:cNvSpPr/>
          <p:nvPr/>
        </p:nvSpPr>
        <p:spPr>
          <a:xfrm>
            <a:off x="755650" y="1595438"/>
            <a:ext cx="7632700" cy="573087"/>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94" name="Title 5">
            <a:extLst>
              <a:ext uri="{FF2B5EF4-FFF2-40B4-BE49-F238E27FC236}">
                <a16:creationId xmlns:a16="http://schemas.microsoft.com/office/drawing/2014/main" id="{7F1FEF02-5F22-4240-980C-98DEBEE51E78}"/>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Rocks Quiz</a:t>
            </a:r>
          </a:p>
        </p:txBody>
      </p:sp>
      <p:sp>
        <p:nvSpPr>
          <p:cNvPr id="9" name="Rounded Rectangle 8">
            <a:extLst>
              <a:ext uri="{FF2B5EF4-FFF2-40B4-BE49-F238E27FC236}">
                <a16:creationId xmlns:a16="http://schemas.microsoft.com/office/drawing/2014/main" id="{D27F41F4-CE18-4CFA-984E-613CAB335AC4}"/>
              </a:ext>
            </a:extLst>
          </p:cNvPr>
          <p:cNvSpPr/>
          <p:nvPr/>
        </p:nvSpPr>
        <p:spPr>
          <a:xfrm>
            <a:off x="755650" y="1579563"/>
            <a:ext cx="7632700"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What type of rock is granite?</a:t>
            </a:r>
          </a:p>
        </p:txBody>
      </p:sp>
      <p:grpSp>
        <p:nvGrpSpPr>
          <p:cNvPr id="12294" name="Group 42">
            <a:extLst>
              <a:ext uri="{FF2B5EF4-FFF2-40B4-BE49-F238E27FC236}">
                <a16:creationId xmlns:a16="http://schemas.microsoft.com/office/drawing/2014/main" id="{99491A47-4D08-4EE2-A621-561A426646D5}"/>
              </a:ext>
            </a:extLst>
          </p:cNvPr>
          <p:cNvGrpSpPr>
            <a:grpSpLocks/>
          </p:cNvGrpSpPr>
          <p:nvPr/>
        </p:nvGrpSpPr>
        <p:grpSpPr bwMode="auto">
          <a:xfrm>
            <a:off x="774700" y="2365375"/>
            <a:ext cx="7613650" cy="593725"/>
            <a:chOff x="755650" y="2332038"/>
            <a:chExt cx="7632700" cy="593725"/>
          </a:xfrm>
        </p:grpSpPr>
        <p:grpSp>
          <p:nvGrpSpPr>
            <p:cNvPr id="12314" name="Group 43">
              <a:extLst>
                <a:ext uri="{FF2B5EF4-FFF2-40B4-BE49-F238E27FC236}">
                  <a16:creationId xmlns:a16="http://schemas.microsoft.com/office/drawing/2014/main" id="{D184071D-4D7D-4C4E-8CAA-632C70DC2560}"/>
                </a:ext>
              </a:extLst>
            </p:cNvPr>
            <p:cNvGrpSpPr>
              <a:grpSpLocks/>
            </p:cNvGrpSpPr>
            <p:nvPr/>
          </p:nvGrpSpPr>
          <p:grpSpPr bwMode="auto">
            <a:xfrm>
              <a:off x="755650" y="2332038"/>
              <a:ext cx="7632700" cy="593725"/>
              <a:chOff x="755650" y="2332038"/>
              <a:chExt cx="7632700" cy="593725"/>
            </a:xfrm>
          </p:grpSpPr>
          <p:sp>
            <p:nvSpPr>
              <p:cNvPr id="46" name="Rounded Rectangle 45">
                <a:extLst>
                  <a:ext uri="{FF2B5EF4-FFF2-40B4-BE49-F238E27FC236}">
                    <a16:creationId xmlns:a16="http://schemas.microsoft.com/office/drawing/2014/main" id="{7B54A278-53A8-4E1E-928C-501519980EBE}"/>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7" name="Rectangle 46">
                <a:extLst>
                  <a:ext uri="{FF2B5EF4-FFF2-40B4-BE49-F238E27FC236}">
                    <a16:creationId xmlns:a16="http://schemas.microsoft.com/office/drawing/2014/main" id="{9CC4E137-8FF4-4E3F-B281-8DB5223B623A}"/>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2315" name="TextBox 44">
              <a:extLst>
                <a:ext uri="{FF2B5EF4-FFF2-40B4-BE49-F238E27FC236}">
                  <a16:creationId xmlns:a16="http://schemas.microsoft.com/office/drawing/2014/main" id="{1F9EB487-228B-42CE-9510-60F6F8C1292C}"/>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A</a:t>
              </a:r>
            </a:p>
          </p:txBody>
        </p:sp>
      </p:grpSp>
      <p:grpSp>
        <p:nvGrpSpPr>
          <p:cNvPr id="12295" name="Group 47">
            <a:extLst>
              <a:ext uri="{FF2B5EF4-FFF2-40B4-BE49-F238E27FC236}">
                <a16:creationId xmlns:a16="http://schemas.microsoft.com/office/drawing/2014/main" id="{3B82418D-3DFA-42B2-8032-FA483A95BD1F}"/>
              </a:ext>
            </a:extLst>
          </p:cNvPr>
          <p:cNvGrpSpPr>
            <a:grpSpLocks/>
          </p:cNvGrpSpPr>
          <p:nvPr/>
        </p:nvGrpSpPr>
        <p:grpSpPr bwMode="auto">
          <a:xfrm>
            <a:off x="774700" y="3217863"/>
            <a:ext cx="7613650" cy="593725"/>
            <a:chOff x="755650" y="2332038"/>
            <a:chExt cx="7632700" cy="593725"/>
          </a:xfrm>
        </p:grpSpPr>
        <p:grpSp>
          <p:nvGrpSpPr>
            <p:cNvPr id="12310" name="Group 48">
              <a:extLst>
                <a:ext uri="{FF2B5EF4-FFF2-40B4-BE49-F238E27FC236}">
                  <a16:creationId xmlns:a16="http://schemas.microsoft.com/office/drawing/2014/main" id="{49B3037D-3FDA-4B2E-9174-8F63261725BE}"/>
                </a:ext>
              </a:extLst>
            </p:cNvPr>
            <p:cNvGrpSpPr>
              <a:grpSpLocks/>
            </p:cNvGrpSpPr>
            <p:nvPr/>
          </p:nvGrpSpPr>
          <p:grpSpPr bwMode="auto">
            <a:xfrm>
              <a:off x="755650" y="2332038"/>
              <a:ext cx="7632700" cy="593725"/>
              <a:chOff x="755650" y="2332038"/>
              <a:chExt cx="7632700" cy="593725"/>
            </a:xfrm>
          </p:grpSpPr>
          <p:sp>
            <p:nvSpPr>
              <p:cNvPr id="51" name="Rounded Rectangle 50">
                <a:extLst>
                  <a:ext uri="{FF2B5EF4-FFF2-40B4-BE49-F238E27FC236}">
                    <a16:creationId xmlns:a16="http://schemas.microsoft.com/office/drawing/2014/main" id="{C873682B-31B7-4BB8-97A4-4BE0D0DFB6BE}"/>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2" name="Rectangle 51">
                <a:extLst>
                  <a:ext uri="{FF2B5EF4-FFF2-40B4-BE49-F238E27FC236}">
                    <a16:creationId xmlns:a16="http://schemas.microsoft.com/office/drawing/2014/main" id="{3B3883E9-D70A-4AB3-B399-C5932C985C3E}"/>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2311" name="TextBox 49">
              <a:extLst>
                <a:ext uri="{FF2B5EF4-FFF2-40B4-BE49-F238E27FC236}">
                  <a16:creationId xmlns:a16="http://schemas.microsoft.com/office/drawing/2014/main" id="{AC13310D-F4D7-421E-B42A-DDD9B83B63E0}"/>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B</a:t>
              </a:r>
            </a:p>
          </p:txBody>
        </p:sp>
      </p:grpSp>
      <p:grpSp>
        <p:nvGrpSpPr>
          <p:cNvPr id="12296" name="Group 52">
            <a:extLst>
              <a:ext uri="{FF2B5EF4-FFF2-40B4-BE49-F238E27FC236}">
                <a16:creationId xmlns:a16="http://schemas.microsoft.com/office/drawing/2014/main" id="{4F18A149-FECA-48B4-A7AE-34E2E4548499}"/>
              </a:ext>
            </a:extLst>
          </p:cNvPr>
          <p:cNvGrpSpPr>
            <a:grpSpLocks/>
          </p:cNvGrpSpPr>
          <p:nvPr/>
        </p:nvGrpSpPr>
        <p:grpSpPr bwMode="auto">
          <a:xfrm>
            <a:off x="774700" y="4070350"/>
            <a:ext cx="7613650" cy="593725"/>
            <a:chOff x="755650" y="2332038"/>
            <a:chExt cx="7632700" cy="593725"/>
          </a:xfrm>
        </p:grpSpPr>
        <p:grpSp>
          <p:nvGrpSpPr>
            <p:cNvPr id="12306" name="Group 53">
              <a:extLst>
                <a:ext uri="{FF2B5EF4-FFF2-40B4-BE49-F238E27FC236}">
                  <a16:creationId xmlns:a16="http://schemas.microsoft.com/office/drawing/2014/main" id="{8263FA8A-61F6-4C5E-B7BF-892D0479C37D}"/>
                </a:ext>
              </a:extLst>
            </p:cNvPr>
            <p:cNvGrpSpPr>
              <a:grpSpLocks/>
            </p:cNvGrpSpPr>
            <p:nvPr/>
          </p:nvGrpSpPr>
          <p:grpSpPr bwMode="auto">
            <a:xfrm>
              <a:off x="755650" y="2332038"/>
              <a:ext cx="7632700" cy="593725"/>
              <a:chOff x="755650" y="2332038"/>
              <a:chExt cx="7632700" cy="593725"/>
            </a:xfrm>
          </p:grpSpPr>
          <p:sp>
            <p:nvSpPr>
              <p:cNvPr id="56" name="Rounded Rectangle 55">
                <a:extLst>
                  <a:ext uri="{FF2B5EF4-FFF2-40B4-BE49-F238E27FC236}">
                    <a16:creationId xmlns:a16="http://schemas.microsoft.com/office/drawing/2014/main" id="{FA18BC63-737F-4C57-8762-5BDA9E669888}"/>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7" name="Rectangle 56">
                <a:extLst>
                  <a:ext uri="{FF2B5EF4-FFF2-40B4-BE49-F238E27FC236}">
                    <a16:creationId xmlns:a16="http://schemas.microsoft.com/office/drawing/2014/main" id="{56BFBCA9-4B70-4DEC-A735-5DD85EB5FAEC}"/>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2307" name="TextBox 54">
              <a:extLst>
                <a:ext uri="{FF2B5EF4-FFF2-40B4-BE49-F238E27FC236}">
                  <a16:creationId xmlns:a16="http://schemas.microsoft.com/office/drawing/2014/main" id="{3F4EB9C5-7907-4C06-A9FC-55DB622A68B3}"/>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C</a:t>
              </a:r>
            </a:p>
          </p:txBody>
        </p:sp>
      </p:grpSp>
      <p:sp>
        <p:nvSpPr>
          <p:cNvPr id="58" name="Rounded Rectangle 57">
            <a:extLst>
              <a:ext uri="{FF2B5EF4-FFF2-40B4-BE49-F238E27FC236}">
                <a16:creationId xmlns:a16="http://schemas.microsoft.com/office/drawing/2014/main" id="{D0105263-0DAC-4127-963C-34E68368A984}"/>
              </a:ext>
            </a:extLst>
          </p:cNvPr>
          <p:cNvSpPr/>
          <p:nvPr/>
        </p:nvSpPr>
        <p:spPr>
          <a:xfrm>
            <a:off x="1620838" y="3246438"/>
            <a:ext cx="6767512" cy="523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Igneous rock </a:t>
            </a:r>
          </a:p>
        </p:txBody>
      </p:sp>
      <p:sp>
        <p:nvSpPr>
          <p:cNvPr id="59" name="Rounded Rectangle 58">
            <a:extLst>
              <a:ext uri="{FF2B5EF4-FFF2-40B4-BE49-F238E27FC236}">
                <a16:creationId xmlns:a16="http://schemas.microsoft.com/office/drawing/2014/main" id="{2A709F4D-8CB2-4C3B-B2D6-2F166B83498E}"/>
              </a:ext>
            </a:extLst>
          </p:cNvPr>
          <p:cNvSpPr/>
          <p:nvPr/>
        </p:nvSpPr>
        <p:spPr>
          <a:xfrm>
            <a:off x="1639888" y="4097338"/>
            <a:ext cx="6683375"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Sedimentary rock</a:t>
            </a:r>
          </a:p>
        </p:txBody>
      </p:sp>
      <p:sp>
        <p:nvSpPr>
          <p:cNvPr id="60" name="Rounded Rectangle 59">
            <a:extLst>
              <a:ext uri="{FF2B5EF4-FFF2-40B4-BE49-F238E27FC236}">
                <a16:creationId xmlns:a16="http://schemas.microsoft.com/office/drawing/2014/main" id="{B5CE089E-7320-4328-8C69-F2A297B50D8D}"/>
              </a:ext>
            </a:extLst>
          </p:cNvPr>
          <p:cNvSpPr/>
          <p:nvPr/>
        </p:nvSpPr>
        <p:spPr>
          <a:xfrm>
            <a:off x="1620838" y="2357438"/>
            <a:ext cx="6767512"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Metamorphic rock</a:t>
            </a:r>
          </a:p>
        </p:txBody>
      </p:sp>
      <p:sp>
        <p:nvSpPr>
          <p:cNvPr id="61" name="Multiply 60">
            <a:extLst>
              <a:ext uri="{FF2B5EF4-FFF2-40B4-BE49-F238E27FC236}">
                <a16:creationId xmlns:a16="http://schemas.microsoft.com/office/drawing/2014/main" id="{C6E9A574-9F07-4D84-BE33-39034CF2AE84}"/>
              </a:ext>
            </a:extLst>
          </p:cNvPr>
          <p:cNvSpPr/>
          <p:nvPr/>
        </p:nvSpPr>
        <p:spPr>
          <a:xfrm>
            <a:off x="7735888" y="2436813"/>
            <a:ext cx="460375" cy="431800"/>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2" name="Multiply 61">
            <a:extLst>
              <a:ext uri="{FF2B5EF4-FFF2-40B4-BE49-F238E27FC236}">
                <a16:creationId xmlns:a16="http://schemas.microsoft.com/office/drawing/2014/main" id="{F52FB910-8086-4DB2-A20E-F59D31CD13A6}"/>
              </a:ext>
            </a:extLst>
          </p:cNvPr>
          <p:cNvSpPr/>
          <p:nvPr/>
        </p:nvSpPr>
        <p:spPr>
          <a:xfrm>
            <a:off x="7735888" y="4144963"/>
            <a:ext cx="460375" cy="430212"/>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66" name="Group 65">
            <a:extLst>
              <a:ext uri="{FF2B5EF4-FFF2-40B4-BE49-F238E27FC236}">
                <a16:creationId xmlns:a16="http://schemas.microsoft.com/office/drawing/2014/main" id="{816691B6-837B-4382-9AB8-532A9A11DD92}"/>
              </a:ext>
            </a:extLst>
          </p:cNvPr>
          <p:cNvGrpSpPr>
            <a:grpSpLocks/>
          </p:cNvGrpSpPr>
          <p:nvPr/>
        </p:nvGrpSpPr>
        <p:grpSpPr bwMode="auto">
          <a:xfrm>
            <a:off x="7761288" y="3444875"/>
            <a:ext cx="409575" cy="166688"/>
            <a:chOff x="7871788" y="3496949"/>
            <a:chExt cx="409816" cy="167564"/>
          </a:xfrm>
        </p:grpSpPr>
        <p:sp>
          <p:nvSpPr>
            <p:cNvPr id="67" name="Rectangle 66">
              <a:extLst>
                <a:ext uri="{FF2B5EF4-FFF2-40B4-BE49-F238E27FC236}">
                  <a16:creationId xmlns:a16="http://schemas.microsoft.com/office/drawing/2014/main" id="{B32C3BFD-BFC2-478B-AE43-2FB6F9242844}"/>
                </a:ext>
              </a:extLst>
            </p:cNvPr>
            <p:cNvSpPr/>
            <p:nvPr/>
          </p:nvSpPr>
          <p:spPr>
            <a:xfrm rot="2808977">
              <a:off x="8043932" y="3345454"/>
              <a:ext cx="86176" cy="389167"/>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Rectangle 67">
              <a:extLst>
                <a:ext uri="{FF2B5EF4-FFF2-40B4-BE49-F238E27FC236}">
                  <a16:creationId xmlns:a16="http://schemas.microsoft.com/office/drawing/2014/main" id="{D8D63C40-6F22-44E7-A8F5-BFA0206BCA1C}"/>
                </a:ext>
              </a:extLst>
            </p:cNvPr>
            <p:cNvSpPr/>
            <p:nvPr/>
          </p:nvSpPr>
          <p:spPr>
            <a:xfrm rot="18791023" flipH="1">
              <a:off x="7904945" y="3545181"/>
              <a:ext cx="86176" cy="15249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70" name="Reveal">
            <a:extLst>
              <a:ext uri="{FF2B5EF4-FFF2-40B4-BE49-F238E27FC236}">
                <a16:creationId xmlns:a16="http://schemas.microsoft.com/office/drawing/2014/main" id="{36BFD0F8-03FF-41CC-8374-84D9C8AEA492}"/>
              </a:ext>
            </a:extLst>
          </p:cNvPr>
          <p:cNvSpPr/>
          <p:nvPr/>
        </p:nvSpPr>
        <p:spPr>
          <a:xfrm>
            <a:off x="7156450" y="4860925"/>
            <a:ext cx="1231900" cy="1231900"/>
          </a:xfrm>
          <a:prstGeom prst="ellipse">
            <a:avLst/>
          </a:prstGeom>
          <a:solidFill>
            <a:srgbClr val="6699FF">
              <a:alpha val="70000"/>
            </a:srgb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anchor="ctr"/>
          <a:lstStyle/>
          <a:p>
            <a:pPr algn="ctr">
              <a:defRPr/>
            </a:pPr>
            <a:r>
              <a:rPr lang="en-GB" sz="1600" b="1" dirty="0">
                <a:solidFill>
                  <a:schemeClr val="tx1"/>
                </a:solidFill>
              </a:rPr>
              <a:t>Reveal answer</a:t>
            </a:r>
          </a:p>
        </p:txBody>
      </p:sp>
    </p:spTree>
  </p:cSld>
  <p:clrMapOvr>
    <a:masterClrMapping/>
  </p:clrMapOvr>
  <mc:AlternateContent xmlns:mc="http://schemas.openxmlformats.org/markup-compatibility/2006">
    <mc:Choice xmlns:p14="http://schemas.microsoft.com/office/powerpoint/2010/main" Requires="p14">
      <p:transition spd="slow" p14:dur="2000" advTm="3872"/>
    </mc:Choice>
    <mc:Fallback>
      <p:transition spd="slow" advTm="3872"/>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0"/>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6"/>
                                        </p:tgtEl>
                                        <p:attrNameLst>
                                          <p:attrName>style.visibility</p:attrName>
                                        </p:attrNameLst>
                                      </p:cBhvr>
                                      <p:to>
                                        <p:strVal val="visible"/>
                                      </p:to>
                                    </p:set>
                                  </p:childTnLst>
                                </p:cTn>
                              </p:par>
                            </p:childTnLst>
                          </p:cTn>
                        </p:par>
                      </p:childTnLst>
                    </p:cTn>
                  </p:par>
                </p:childTnLst>
              </p:cTn>
              <p:nextCondLst>
                <p:cond evt="onClick" delay="0">
                  <p:tgtEl>
                    <p:spTgt spid="7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8C6A5FEA-5910-4C11-965B-E84366AE3248}"/>
              </a:ext>
            </a:extLst>
          </p:cNvPr>
          <p:cNvSpPr/>
          <p:nvPr/>
        </p:nvSpPr>
        <p:spPr>
          <a:xfrm>
            <a:off x="755650" y="1595438"/>
            <a:ext cx="7632700" cy="573087"/>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13315" name="Group 9">
            <a:extLst>
              <a:ext uri="{FF2B5EF4-FFF2-40B4-BE49-F238E27FC236}">
                <a16:creationId xmlns:a16="http://schemas.microsoft.com/office/drawing/2014/main" id="{6979C72A-A16E-4E9A-9343-CFBA9F2C7634}"/>
              </a:ext>
            </a:extLst>
          </p:cNvPr>
          <p:cNvGrpSpPr>
            <a:grpSpLocks/>
          </p:cNvGrpSpPr>
          <p:nvPr/>
        </p:nvGrpSpPr>
        <p:grpSpPr bwMode="auto">
          <a:xfrm>
            <a:off x="779463" y="2339975"/>
            <a:ext cx="7613650" cy="593725"/>
            <a:chOff x="755650" y="2332038"/>
            <a:chExt cx="7632700" cy="593725"/>
          </a:xfrm>
        </p:grpSpPr>
        <p:grpSp>
          <p:nvGrpSpPr>
            <p:cNvPr id="13338" name="Group 6">
              <a:extLst>
                <a:ext uri="{FF2B5EF4-FFF2-40B4-BE49-F238E27FC236}">
                  <a16:creationId xmlns:a16="http://schemas.microsoft.com/office/drawing/2014/main" id="{8395B34F-CD4A-4D67-9284-B038570817BB}"/>
                </a:ext>
              </a:extLst>
            </p:cNvPr>
            <p:cNvGrpSpPr>
              <a:grpSpLocks/>
            </p:cNvGrpSpPr>
            <p:nvPr/>
          </p:nvGrpSpPr>
          <p:grpSpPr bwMode="auto">
            <a:xfrm>
              <a:off x="755650" y="2332038"/>
              <a:ext cx="7632700" cy="593725"/>
              <a:chOff x="755650" y="2332038"/>
              <a:chExt cx="7632700" cy="593725"/>
            </a:xfrm>
          </p:grpSpPr>
          <p:sp>
            <p:nvSpPr>
              <p:cNvPr id="4" name="Rounded Rectangle 3">
                <a:extLst>
                  <a:ext uri="{FF2B5EF4-FFF2-40B4-BE49-F238E27FC236}">
                    <a16:creationId xmlns:a16="http://schemas.microsoft.com/office/drawing/2014/main" id="{3D9C15F2-DEAB-4E40-AB32-3EC2FEC92007}"/>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a:extLst>
                  <a:ext uri="{FF2B5EF4-FFF2-40B4-BE49-F238E27FC236}">
                    <a16:creationId xmlns:a16="http://schemas.microsoft.com/office/drawing/2014/main" id="{078967F7-272C-439E-ACCB-CD496E8674F2}"/>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3339" name="TextBox 7">
              <a:extLst>
                <a:ext uri="{FF2B5EF4-FFF2-40B4-BE49-F238E27FC236}">
                  <a16:creationId xmlns:a16="http://schemas.microsoft.com/office/drawing/2014/main" id="{1800629D-17CC-4F94-A215-9EB5ADCD1102}"/>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A</a:t>
              </a:r>
            </a:p>
          </p:txBody>
        </p:sp>
      </p:grpSp>
      <p:grpSp>
        <p:nvGrpSpPr>
          <p:cNvPr id="13316" name="Group 27">
            <a:extLst>
              <a:ext uri="{FF2B5EF4-FFF2-40B4-BE49-F238E27FC236}">
                <a16:creationId xmlns:a16="http://schemas.microsoft.com/office/drawing/2014/main" id="{BBD4C82F-1935-4A5E-98AD-3E33F5E5853B}"/>
              </a:ext>
            </a:extLst>
          </p:cNvPr>
          <p:cNvGrpSpPr>
            <a:grpSpLocks/>
          </p:cNvGrpSpPr>
          <p:nvPr/>
        </p:nvGrpSpPr>
        <p:grpSpPr bwMode="auto">
          <a:xfrm>
            <a:off x="779463" y="3127375"/>
            <a:ext cx="7613650" cy="593725"/>
            <a:chOff x="755650" y="2332038"/>
            <a:chExt cx="7632700" cy="593725"/>
          </a:xfrm>
        </p:grpSpPr>
        <p:grpSp>
          <p:nvGrpSpPr>
            <p:cNvPr id="13334" name="Group 28">
              <a:extLst>
                <a:ext uri="{FF2B5EF4-FFF2-40B4-BE49-F238E27FC236}">
                  <a16:creationId xmlns:a16="http://schemas.microsoft.com/office/drawing/2014/main" id="{71AB0946-A5EF-48AA-93C1-C0912055C5D4}"/>
                </a:ext>
              </a:extLst>
            </p:cNvPr>
            <p:cNvGrpSpPr>
              <a:grpSpLocks/>
            </p:cNvGrpSpPr>
            <p:nvPr/>
          </p:nvGrpSpPr>
          <p:grpSpPr bwMode="auto">
            <a:xfrm>
              <a:off x="755650" y="2332038"/>
              <a:ext cx="7632700" cy="593725"/>
              <a:chOff x="755650" y="2332038"/>
              <a:chExt cx="7632700" cy="593725"/>
            </a:xfrm>
          </p:grpSpPr>
          <p:sp>
            <p:nvSpPr>
              <p:cNvPr id="31" name="Rounded Rectangle 30">
                <a:extLst>
                  <a:ext uri="{FF2B5EF4-FFF2-40B4-BE49-F238E27FC236}">
                    <a16:creationId xmlns:a16="http://schemas.microsoft.com/office/drawing/2014/main" id="{8C90368C-576D-443A-8C77-D7F4EDEF8FA1}"/>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ectangle 31">
                <a:extLst>
                  <a:ext uri="{FF2B5EF4-FFF2-40B4-BE49-F238E27FC236}">
                    <a16:creationId xmlns:a16="http://schemas.microsoft.com/office/drawing/2014/main" id="{848EEDED-32CA-4B6F-BDD7-E68C7CBEBDE5}"/>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3335" name="TextBox 29">
              <a:extLst>
                <a:ext uri="{FF2B5EF4-FFF2-40B4-BE49-F238E27FC236}">
                  <a16:creationId xmlns:a16="http://schemas.microsoft.com/office/drawing/2014/main" id="{FA6B709D-9140-42EC-BB17-F07793706274}"/>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B</a:t>
              </a:r>
            </a:p>
          </p:txBody>
        </p:sp>
      </p:grpSp>
      <p:grpSp>
        <p:nvGrpSpPr>
          <p:cNvPr id="13317" name="Group 32">
            <a:extLst>
              <a:ext uri="{FF2B5EF4-FFF2-40B4-BE49-F238E27FC236}">
                <a16:creationId xmlns:a16="http://schemas.microsoft.com/office/drawing/2014/main" id="{AC9137A9-D201-4B0A-AA3F-E0B033A1A892}"/>
              </a:ext>
            </a:extLst>
          </p:cNvPr>
          <p:cNvGrpSpPr>
            <a:grpSpLocks/>
          </p:cNvGrpSpPr>
          <p:nvPr/>
        </p:nvGrpSpPr>
        <p:grpSpPr bwMode="auto">
          <a:xfrm>
            <a:off x="755650" y="3916363"/>
            <a:ext cx="7637463" cy="796925"/>
            <a:chOff x="732147" y="2332038"/>
            <a:chExt cx="7656203" cy="627862"/>
          </a:xfrm>
        </p:grpSpPr>
        <p:grpSp>
          <p:nvGrpSpPr>
            <p:cNvPr id="13330" name="Group 33">
              <a:extLst>
                <a:ext uri="{FF2B5EF4-FFF2-40B4-BE49-F238E27FC236}">
                  <a16:creationId xmlns:a16="http://schemas.microsoft.com/office/drawing/2014/main" id="{25F4081F-964E-4697-B007-A35D2B3FA4C2}"/>
                </a:ext>
              </a:extLst>
            </p:cNvPr>
            <p:cNvGrpSpPr>
              <a:grpSpLocks/>
            </p:cNvGrpSpPr>
            <p:nvPr/>
          </p:nvGrpSpPr>
          <p:grpSpPr bwMode="auto">
            <a:xfrm>
              <a:off x="755650" y="2332038"/>
              <a:ext cx="7632700" cy="593725"/>
              <a:chOff x="755650" y="2332038"/>
              <a:chExt cx="7632700" cy="593725"/>
            </a:xfrm>
          </p:grpSpPr>
          <p:sp>
            <p:nvSpPr>
              <p:cNvPr id="36" name="Rounded Rectangle 35">
                <a:extLst>
                  <a:ext uri="{FF2B5EF4-FFF2-40B4-BE49-F238E27FC236}">
                    <a16:creationId xmlns:a16="http://schemas.microsoft.com/office/drawing/2014/main" id="{6735ECE3-E309-4BDF-A942-A9E3CE0EBDF4}"/>
                  </a:ext>
                </a:extLst>
              </p:cNvPr>
              <p:cNvSpPr/>
              <p:nvPr/>
            </p:nvSpPr>
            <p:spPr>
              <a:xfrm>
                <a:off x="756019" y="2332038"/>
                <a:ext cx="7632331" cy="594092"/>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7" name="Rectangle 36">
                <a:extLst>
                  <a:ext uri="{FF2B5EF4-FFF2-40B4-BE49-F238E27FC236}">
                    <a16:creationId xmlns:a16="http://schemas.microsoft.com/office/drawing/2014/main" id="{E7AB1EC4-EE2C-4DAE-B1A3-C648B8CB5C03}"/>
                  </a:ext>
                </a:extLst>
              </p:cNvPr>
              <p:cNvSpPr/>
              <p:nvPr/>
            </p:nvSpPr>
            <p:spPr>
              <a:xfrm>
                <a:off x="775116" y="2332038"/>
                <a:ext cx="830708" cy="577833"/>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3331" name="TextBox 34">
              <a:extLst>
                <a:ext uri="{FF2B5EF4-FFF2-40B4-BE49-F238E27FC236}">
                  <a16:creationId xmlns:a16="http://schemas.microsoft.com/office/drawing/2014/main" id="{0D7FA6E6-26D1-4765-815D-7471C14CB1C2}"/>
                </a:ext>
              </a:extLst>
            </p:cNvPr>
            <p:cNvSpPr txBox="1">
              <a:spLocks noChangeArrowheads="1"/>
            </p:cNvSpPr>
            <p:nvPr/>
          </p:nvSpPr>
          <p:spPr bwMode="auto">
            <a:xfrm>
              <a:off x="732147" y="2436680"/>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C</a:t>
              </a:r>
            </a:p>
          </p:txBody>
        </p:sp>
      </p:grpSp>
      <p:sp>
        <p:nvSpPr>
          <p:cNvPr id="8194" name="Title 5">
            <a:extLst>
              <a:ext uri="{FF2B5EF4-FFF2-40B4-BE49-F238E27FC236}">
                <a16:creationId xmlns:a16="http://schemas.microsoft.com/office/drawing/2014/main" id="{DA1773BC-2CCE-474A-90A7-89712623A572}"/>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Rocks Quiz</a:t>
            </a:r>
          </a:p>
        </p:txBody>
      </p:sp>
      <p:sp>
        <p:nvSpPr>
          <p:cNvPr id="9" name="Rounded Rectangle 8">
            <a:extLst>
              <a:ext uri="{FF2B5EF4-FFF2-40B4-BE49-F238E27FC236}">
                <a16:creationId xmlns:a16="http://schemas.microsoft.com/office/drawing/2014/main" id="{78621861-32FE-4F7E-BBA9-BB4DBF733C2D}"/>
              </a:ext>
            </a:extLst>
          </p:cNvPr>
          <p:cNvSpPr/>
          <p:nvPr/>
        </p:nvSpPr>
        <p:spPr>
          <a:xfrm>
            <a:off x="755650" y="1579563"/>
            <a:ext cx="7632700"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Which of the following statements is true?</a:t>
            </a:r>
          </a:p>
        </p:txBody>
      </p:sp>
      <p:sp>
        <p:nvSpPr>
          <p:cNvPr id="14" name="Rounded Rectangle 13">
            <a:extLst>
              <a:ext uri="{FF2B5EF4-FFF2-40B4-BE49-F238E27FC236}">
                <a16:creationId xmlns:a16="http://schemas.microsoft.com/office/drawing/2014/main" id="{88E16620-EE90-42E6-B1C1-FEFF688206F8}"/>
              </a:ext>
            </a:extLst>
          </p:cNvPr>
          <p:cNvSpPr/>
          <p:nvPr/>
        </p:nvSpPr>
        <p:spPr>
          <a:xfrm>
            <a:off x="1625600" y="3155950"/>
            <a:ext cx="6767513" cy="523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Metamorphic rock is formed from igneous rock.</a:t>
            </a:r>
          </a:p>
        </p:txBody>
      </p:sp>
      <p:sp>
        <p:nvSpPr>
          <p:cNvPr id="25" name="Rounded Rectangle 24">
            <a:extLst>
              <a:ext uri="{FF2B5EF4-FFF2-40B4-BE49-F238E27FC236}">
                <a16:creationId xmlns:a16="http://schemas.microsoft.com/office/drawing/2014/main" id="{6AAD321F-383F-4F03-AFAB-85370D083C27}"/>
              </a:ext>
            </a:extLst>
          </p:cNvPr>
          <p:cNvSpPr/>
          <p:nvPr/>
        </p:nvSpPr>
        <p:spPr>
          <a:xfrm>
            <a:off x="1644650" y="3997325"/>
            <a:ext cx="6683375"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Metamorphic rock can be formed from both igneous </a:t>
            </a:r>
            <a:br>
              <a:rPr lang="en-GB" dirty="0">
                <a:solidFill>
                  <a:schemeClr val="tx1"/>
                </a:solidFill>
              </a:rPr>
            </a:br>
            <a:r>
              <a:rPr lang="en-GB" dirty="0">
                <a:solidFill>
                  <a:schemeClr val="tx1"/>
                </a:solidFill>
              </a:rPr>
              <a:t>and sedimentary rock. </a:t>
            </a:r>
          </a:p>
        </p:txBody>
      </p:sp>
      <p:sp>
        <p:nvSpPr>
          <p:cNvPr id="27" name="Rounded Rectangle 26">
            <a:extLst>
              <a:ext uri="{FF2B5EF4-FFF2-40B4-BE49-F238E27FC236}">
                <a16:creationId xmlns:a16="http://schemas.microsoft.com/office/drawing/2014/main" id="{0E714742-9D45-4E6D-8A81-9C843E771041}"/>
              </a:ext>
            </a:extLst>
          </p:cNvPr>
          <p:cNvSpPr/>
          <p:nvPr/>
        </p:nvSpPr>
        <p:spPr>
          <a:xfrm>
            <a:off x="1625600" y="2333625"/>
            <a:ext cx="6767513"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Metamorphic rock is formed from sedimentary rock.</a:t>
            </a:r>
          </a:p>
        </p:txBody>
      </p:sp>
      <p:sp>
        <p:nvSpPr>
          <p:cNvPr id="11" name="Multiply 10">
            <a:extLst>
              <a:ext uri="{FF2B5EF4-FFF2-40B4-BE49-F238E27FC236}">
                <a16:creationId xmlns:a16="http://schemas.microsoft.com/office/drawing/2014/main" id="{53FF6E9C-5784-4DE8-8893-91B6CDB8A611}"/>
              </a:ext>
            </a:extLst>
          </p:cNvPr>
          <p:cNvSpPr/>
          <p:nvPr/>
        </p:nvSpPr>
        <p:spPr>
          <a:xfrm>
            <a:off x="7740650" y="2413000"/>
            <a:ext cx="460375" cy="430213"/>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40" name="Group 39">
            <a:extLst>
              <a:ext uri="{FF2B5EF4-FFF2-40B4-BE49-F238E27FC236}">
                <a16:creationId xmlns:a16="http://schemas.microsoft.com/office/drawing/2014/main" id="{748DC5B6-36DA-4AC7-9A2D-BA88F66255A7}"/>
              </a:ext>
            </a:extLst>
          </p:cNvPr>
          <p:cNvGrpSpPr>
            <a:grpSpLocks/>
          </p:cNvGrpSpPr>
          <p:nvPr/>
        </p:nvGrpSpPr>
        <p:grpSpPr bwMode="auto">
          <a:xfrm>
            <a:off x="7766050" y="4265613"/>
            <a:ext cx="409575" cy="166687"/>
            <a:chOff x="7871788" y="3496949"/>
            <a:chExt cx="409816" cy="167564"/>
          </a:xfrm>
        </p:grpSpPr>
        <p:sp>
          <p:nvSpPr>
            <p:cNvPr id="41" name="Rectangle 40">
              <a:extLst>
                <a:ext uri="{FF2B5EF4-FFF2-40B4-BE49-F238E27FC236}">
                  <a16:creationId xmlns:a16="http://schemas.microsoft.com/office/drawing/2014/main" id="{424EEB94-D092-4A61-B390-D2C31C1AB89F}"/>
                </a:ext>
              </a:extLst>
            </p:cNvPr>
            <p:cNvSpPr/>
            <p:nvPr/>
          </p:nvSpPr>
          <p:spPr>
            <a:xfrm rot="2808977">
              <a:off x="8043933" y="3345454"/>
              <a:ext cx="86176" cy="389166"/>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2" name="Rectangle 41">
              <a:extLst>
                <a:ext uri="{FF2B5EF4-FFF2-40B4-BE49-F238E27FC236}">
                  <a16:creationId xmlns:a16="http://schemas.microsoft.com/office/drawing/2014/main" id="{D6ABA215-9278-453D-A253-8E132C2E21A1}"/>
                </a:ext>
              </a:extLst>
            </p:cNvPr>
            <p:cNvSpPr/>
            <p:nvPr/>
          </p:nvSpPr>
          <p:spPr>
            <a:xfrm rot="18791023" flipH="1">
              <a:off x="7904944" y="3545181"/>
              <a:ext cx="86176" cy="15249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38" name="Multiply 37">
            <a:extLst>
              <a:ext uri="{FF2B5EF4-FFF2-40B4-BE49-F238E27FC236}">
                <a16:creationId xmlns:a16="http://schemas.microsoft.com/office/drawing/2014/main" id="{37E4A058-C4F4-4E4F-916B-9E53D53E30B8}"/>
              </a:ext>
            </a:extLst>
          </p:cNvPr>
          <p:cNvSpPr/>
          <p:nvPr/>
        </p:nvSpPr>
        <p:spPr>
          <a:xfrm>
            <a:off x="7740650" y="3205163"/>
            <a:ext cx="460375" cy="430212"/>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3" name="Reveal">
            <a:extLst>
              <a:ext uri="{FF2B5EF4-FFF2-40B4-BE49-F238E27FC236}">
                <a16:creationId xmlns:a16="http://schemas.microsoft.com/office/drawing/2014/main" id="{D7FEBB0C-1E8E-4A43-B806-C360FA46D169}"/>
              </a:ext>
            </a:extLst>
          </p:cNvPr>
          <p:cNvSpPr/>
          <p:nvPr/>
        </p:nvSpPr>
        <p:spPr>
          <a:xfrm>
            <a:off x="7156450" y="4860925"/>
            <a:ext cx="1231900" cy="1231900"/>
          </a:xfrm>
          <a:prstGeom prst="ellipse">
            <a:avLst/>
          </a:prstGeom>
          <a:solidFill>
            <a:srgbClr val="6699FF">
              <a:alpha val="70000"/>
            </a:srgb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anchor="ctr"/>
          <a:lstStyle/>
          <a:p>
            <a:pPr algn="ctr">
              <a:defRPr/>
            </a:pPr>
            <a:r>
              <a:rPr lang="en-GB" sz="1600" b="1" dirty="0">
                <a:solidFill>
                  <a:schemeClr val="tx1"/>
                </a:solidFill>
              </a:rPr>
              <a:t>Reveal answer</a:t>
            </a:r>
          </a:p>
        </p:txBody>
      </p:sp>
    </p:spTree>
  </p:cSld>
  <p:clrMapOvr>
    <a:masterClrMapping/>
  </p:clrMapOvr>
  <mc:AlternateContent xmlns:mc="http://schemas.openxmlformats.org/markup-compatibility/2006">
    <mc:Choice xmlns:p14="http://schemas.microsoft.com/office/powerpoint/2010/main" Requires="p14">
      <p:transition spd="slow" p14:dur="2000" advTm="4108"/>
    </mc:Choice>
    <mc:Fallback>
      <p:transition spd="slow" advTm="4108"/>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43"/>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A2736304-1600-41BE-A25B-30133213EBF0}"/>
              </a:ext>
            </a:extLst>
          </p:cNvPr>
          <p:cNvSpPr/>
          <p:nvPr/>
        </p:nvSpPr>
        <p:spPr>
          <a:xfrm>
            <a:off x="755650" y="1595438"/>
            <a:ext cx="7632700" cy="573087"/>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14339" name="Group 9">
            <a:extLst>
              <a:ext uri="{FF2B5EF4-FFF2-40B4-BE49-F238E27FC236}">
                <a16:creationId xmlns:a16="http://schemas.microsoft.com/office/drawing/2014/main" id="{98693E4C-71D6-45F8-8A12-F1937C0DDD43}"/>
              </a:ext>
            </a:extLst>
          </p:cNvPr>
          <p:cNvGrpSpPr>
            <a:grpSpLocks/>
          </p:cNvGrpSpPr>
          <p:nvPr/>
        </p:nvGrpSpPr>
        <p:grpSpPr bwMode="auto">
          <a:xfrm>
            <a:off x="774700" y="2365375"/>
            <a:ext cx="7613650" cy="593725"/>
            <a:chOff x="755650" y="2332038"/>
            <a:chExt cx="7632700" cy="593725"/>
          </a:xfrm>
        </p:grpSpPr>
        <p:grpSp>
          <p:nvGrpSpPr>
            <p:cNvPr id="14362" name="Group 6">
              <a:extLst>
                <a:ext uri="{FF2B5EF4-FFF2-40B4-BE49-F238E27FC236}">
                  <a16:creationId xmlns:a16="http://schemas.microsoft.com/office/drawing/2014/main" id="{B5F5834D-76F7-4925-9CFE-200D17A766E4}"/>
                </a:ext>
              </a:extLst>
            </p:cNvPr>
            <p:cNvGrpSpPr>
              <a:grpSpLocks/>
            </p:cNvGrpSpPr>
            <p:nvPr/>
          </p:nvGrpSpPr>
          <p:grpSpPr bwMode="auto">
            <a:xfrm>
              <a:off x="755650" y="2332038"/>
              <a:ext cx="7632700" cy="593725"/>
              <a:chOff x="755650" y="2332038"/>
              <a:chExt cx="7632700" cy="593725"/>
            </a:xfrm>
          </p:grpSpPr>
          <p:sp>
            <p:nvSpPr>
              <p:cNvPr id="4" name="Rounded Rectangle 3">
                <a:extLst>
                  <a:ext uri="{FF2B5EF4-FFF2-40B4-BE49-F238E27FC236}">
                    <a16:creationId xmlns:a16="http://schemas.microsoft.com/office/drawing/2014/main" id="{7EF72ECA-E065-4C49-B177-9B8436CFFC1B}"/>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a:extLst>
                  <a:ext uri="{FF2B5EF4-FFF2-40B4-BE49-F238E27FC236}">
                    <a16:creationId xmlns:a16="http://schemas.microsoft.com/office/drawing/2014/main" id="{4766D03B-CAF1-4E9E-A431-0DCF7FE81395}"/>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4363" name="TextBox 7">
              <a:extLst>
                <a:ext uri="{FF2B5EF4-FFF2-40B4-BE49-F238E27FC236}">
                  <a16:creationId xmlns:a16="http://schemas.microsoft.com/office/drawing/2014/main" id="{DB51D964-25B4-4B31-BA76-9B9034780B99}"/>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A</a:t>
              </a:r>
            </a:p>
          </p:txBody>
        </p:sp>
      </p:grpSp>
      <p:grpSp>
        <p:nvGrpSpPr>
          <p:cNvPr id="14340" name="Group 27">
            <a:extLst>
              <a:ext uri="{FF2B5EF4-FFF2-40B4-BE49-F238E27FC236}">
                <a16:creationId xmlns:a16="http://schemas.microsoft.com/office/drawing/2014/main" id="{BA6DB6BD-169D-47B0-99A4-7CF031F55FC0}"/>
              </a:ext>
            </a:extLst>
          </p:cNvPr>
          <p:cNvGrpSpPr>
            <a:grpSpLocks/>
          </p:cNvGrpSpPr>
          <p:nvPr/>
        </p:nvGrpSpPr>
        <p:grpSpPr bwMode="auto">
          <a:xfrm>
            <a:off x="774700" y="3217863"/>
            <a:ext cx="7613650" cy="593725"/>
            <a:chOff x="755650" y="2332038"/>
            <a:chExt cx="7632700" cy="593725"/>
          </a:xfrm>
        </p:grpSpPr>
        <p:grpSp>
          <p:nvGrpSpPr>
            <p:cNvPr id="14358" name="Group 28">
              <a:extLst>
                <a:ext uri="{FF2B5EF4-FFF2-40B4-BE49-F238E27FC236}">
                  <a16:creationId xmlns:a16="http://schemas.microsoft.com/office/drawing/2014/main" id="{BC8CD033-3909-4D62-A04E-77FBE416AAA6}"/>
                </a:ext>
              </a:extLst>
            </p:cNvPr>
            <p:cNvGrpSpPr>
              <a:grpSpLocks/>
            </p:cNvGrpSpPr>
            <p:nvPr/>
          </p:nvGrpSpPr>
          <p:grpSpPr bwMode="auto">
            <a:xfrm>
              <a:off x="755650" y="2332038"/>
              <a:ext cx="7632700" cy="593725"/>
              <a:chOff x="755650" y="2332038"/>
              <a:chExt cx="7632700" cy="593725"/>
            </a:xfrm>
          </p:grpSpPr>
          <p:sp>
            <p:nvSpPr>
              <p:cNvPr id="31" name="Rounded Rectangle 30">
                <a:extLst>
                  <a:ext uri="{FF2B5EF4-FFF2-40B4-BE49-F238E27FC236}">
                    <a16:creationId xmlns:a16="http://schemas.microsoft.com/office/drawing/2014/main" id="{80169F1C-C124-4B22-836D-5B2B081A7590}"/>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ectangle 31">
                <a:extLst>
                  <a:ext uri="{FF2B5EF4-FFF2-40B4-BE49-F238E27FC236}">
                    <a16:creationId xmlns:a16="http://schemas.microsoft.com/office/drawing/2014/main" id="{875FCB36-45C1-46EF-BE8B-843D7F55D030}"/>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4359" name="TextBox 29">
              <a:extLst>
                <a:ext uri="{FF2B5EF4-FFF2-40B4-BE49-F238E27FC236}">
                  <a16:creationId xmlns:a16="http://schemas.microsoft.com/office/drawing/2014/main" id="{35FAF149-A6AE-4D16-8BF0-5DB02AAB4014}"/>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B</a:t>
              </a:r>
            </a:p>
          </p:txBody>
        </p:sp>
      </p:grpSp>
      <p:grpSp>
        <p:nvGrpSpPr>
          <p:cNvPr id="14341" name="Group 32">
            <a:extLst>
              <a:ext uri="{FF2B5EF4-FFF2-40B4-BE49-F238E27FC236}">
                <a16:creationId xmlns:a16="http://schemas.microsoft.com/office/drawing/2014/main" id="{6EC8C6B4-2618-40D6-868E-8BD9D24384CC}"/>
              </a:ext>
            </a:extLst>
          </p:cNvPr>
          <p:cNvGrpSpPr>
            <a:grpSpLocks/>
          </p:cNvGrpSpPr>
          <p:nvPr/>
        </p:nvGrpSpPr>
        <p:grpSpPr bwMode="auto">
          <a:xfrm>
            <a:off x="774700" y="4070350"/>
            <a:ext cx="7613650" cy="593725"/>
            <a:chOff x="755650" y="2332038"/>
            <a:chExt cx="7632700" cy="593725"/>
          </a:xfrm>
        </p:grpSpPr>
        <p:grpSp>
          <p:nvGrpSpPr>
            <p:cNvPr id="14354" name="Group 33">
              <a:extLst>
                <a:ext uri="{FF2B5EF4-FFF2-40B4-BE49-F238E27FC236}">
                  <a16:creationId xmlns:a16="http://schemas.microsoft.com/office/drawing/2014/main" id="{A6A65DBB-02E5-40CA-A7F6-0D737EB25DCC}"/>
                </a:ext>
              </a:extLst>
            </p:cNvPr>
            <p:cNvGrpSpPr>
              <a:grpSpLocks/>
            </p:cNvGrpSpPr>
            <p:nvPr/>
          </p:nvGrpSpPr>
          <p:grpSpPr bwMode="auto">
            <a:xfrm>
              <a:off x="755650" y="2332038"/>
              <a:ext cx="7632700" cy="593725"/>
              <a:chOff x="755650" y="2332038"/>
              <a:chExt cx="7632700" cy="593725"/>
            </a:xfrm>
          </p:grpSpPr>
          <p:sp>
            <p:nvSpPr>
              <p:cNvPr id="36" name="Rounded Rectangle 35">
                <a:extLst>
                  <a:ext uri="{FF2B5EF4-FFF2-40B4-BE49-F238E27FC236}">
                    <a16:creationId xmlns:a16="http://schemas.microsoft.com/office/drawing/2014/main" id="{DDE35392-6D7E-41AA-A920-6D24717570FD}"/>
                  </a:ext>
                </a:extLst>
              </p:cNvPr>
              <p:cNvSpPr/>
              <p:nvPr/>
            </p:nvSpPr>
            <p:spPr>
              <a:xfrm>
                <a:off x="755650" y="2332038"/>
                <a:ext cx="7632700" cy="593725"/>
              </a:xfrm>
              <a:prstGeom prst="roundRect">
                <a:avLst/>
              </a:prstGeom>
              <a:solidFill>
                <a:schemeClr val="bg1"/>
              </a:solidFill>
              <a:ln w="57150">
                <a:solidFill>
                  <a:srgbClr val="EC85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7" name="Rectangle 36">
                <a:extLst>
                  <a:ext uri="{FF2B5EF4-FFF2-40B4-BE49-F238E27FC236}">
                    <a16:creationId xmlns:a16="http://schemas.microsoft.com/office/drawing/2014/main" id="{C1F34DCF-0F63-47EE-874A-1FB20E55104F}"/>
                  </a:ext>
                </a:extLst>
              </p:cNvPr>
              <p:cNvSpPr/>
              <p:nvPr/>
            </p:nvSpPr>
            <p:spPr>
              <a:xfrm>
                <a:off x="774748" y="2332038"/>
                <a:ext cx="830748" cy="57785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4355" name="TextBox 34">
              <a:extLst>
                <a:ext uri="{FF2B5EF4-FFF2-40B4-BE49-F238E27FC236}">
                  <a16:creationId xmlns:a16="http://schemas.microsoft.com/office/drawing/2014/main" id="{792B8E04-DF9C-4BF6-9568-6B18A6F38004}"/>
                </a:ext>
              </a:extLst>
            </p:cNvPr>
            <p:cNvSpPr txBox="1">
              <a:spLocks noChangeArrowheads="1"/>
            </p:cNvSpPr>
            <p:nvPr/>
          </p:nvSpPr>
          <p:spPr bwMode="auto">
            <a:xfrm>
              <a:off x="755650" y="2359352"/>
              <a:ext cx="849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a:r>
                <a:rPr lang="en-GB" altLang="en-US" sz="2800" b="1">
                  <a:solidFill>
                    <a:schemeClr val="bg1"/>
                  </a:solidFill>
                </a:rPr>
                <a:t>C</a:t>
              </a:r>
            </a:p>
          </p:txBody>
        </p:sp>
      </p:grpSp>
      <p:sp>
        <p:nvSpPr>
          <p:cNvPr id="8194" name="Title 5">
            <a:extLst>
              <a:ext uri="{FF2B5EF4-FFF2-40B4-BE49-F238E27FC236}">
                <a16:creationId xmlns:a16="http://schemas.microsoft.com/office/drawing/2014/main" id="{D2B308E5-5926-4D99-89A6-DC605B288054}"/>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Rocks Quiz</a:t>
            </a:r>
          </a:p>
        </p:txBody>
      </p:sp>
      <p:sp>
        <p:nvSpPr>
          <p:cNvPr id="9" name="Rounded Rectangle 8">
            <a:extLst>
              <a:ext uri="{FF2B5EF4-FFF2-40B4-BE49-F238E27FC236}">
                <a16:creationId xmlns:a16="http://schemas.microsoft.com/office/drawing/2014/main" id="{B7E4FB3B-1F06-4261-A72D-B0EFBCFBE55A}"/>
              </a:ext>
            </a:extLst>
          </p:cNvPr>
          <p:cNvSpPr/>
          <p:nvPr/>
        </p:nvSpPr>
        <p:spPr>
          <a:xfrm>
            <a:off x="755650" y="1579563"/>
            <a:ext cx="7632700"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What is permeability?</a:t>
            </a:r>
          </a:p>
        </p:txBody>
      </p:sp>
      <p:sp>
        <p:nvSpPr>
          <p:cNvPr id="14" name="Rounded Rectangle 13">
            <a:extLst>
              <a:ext uri="{FF2B5EF4-FFF2-40B4-BE49-F238E27FC236}">
                <a16:creationId xmlns:a16="http://schemas.microsoft.com/office/drawing/2014/main" id="{C5D658F4-91F0-4C1E-86B4-E1C3F00E1248}"/>
              </a:ext>
            </a:extLst>
          </p:cNvPr>
          <p:cNvSpPr/>
          <p:nvPr/>
        </p:nvSpPr>
        <p:spPr>
          <a:xfrm>
            <a:off x="1620838" y="3246438"/>
            <a:ext cx="6767512" cy="523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How easily the rock splits.</a:t>
            </a:r>
          </a:p>
        </p:txBody>
      </p:sp>
      <p:sp>
        <p:nvSpPr>
          <p:cNvPr id="25" name="Rounded Rectangle 24">
            <a:extLst>
              <a:ext uri="{FF2B5EF4-FFF2-40B4-BE49-F238E27FC236}">
                <a16:creationId xmlns:a16="http://schemas.microsoft.com/office/drawing/2014/main" id="{711930A1-0178-4CE7-828F-9A206E4B218E}"/>
              </a:ext>
            </a:extLst>
          </p:cNvPr>
          <p:cNvSpPr/>
          <p:nvPr/>
        </p:nvSpPr>
        <p:spPr>
          <a:xfrm>
            <a:off x="1639888" y="4097338"/>
            <a:ext cx="6683375"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Whether water can pass through the rock.</a:t>
            </a:r>
          </a:p>
        </p:txBody>
      </p:sp>
      <p:sp>
        <p:nvSpPr>
          <p:cNvPr id="27" name="Rounded Rectangle 26">
            <a:extLst>
              <a:ext uri="{FF2B5EF4-FFF2-40B4-BE49-F238E27FC236}">
                <a16:creationId xmlns:a16="http://schemas.microsoft.com/office/drawing/2014/main" id="{115C6B0B-30BF-421D-A18D-BCC3C53A3E80}"/>
              </a:ext>
            </a:extLst>
          </p:cNvPr>
          <p:cNvSpPr/>
          <p:nvPr/>
        </p:nvSpPr>
        <p:spPr>
          <a:xfrm>
            <a:off x="1620838" y="2357438"/>
            <a:ext cx="6767512" cy="5905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How hard-wearing the rock is.</a:t>
            </a:r>
          </a:p>
        </p:txBody>
      </p:sp>
      <p:sp>
        <p:nvSpPr>
          <p:cNvPr id="3" name="Reveal">
            <a:extLst>
              <a:ext uri="{FF2B5EF4-FFF2-40B4-BE49-F238E27FC236}">
                <a16:creationId xmlns:a16="http://schemas.microsoft.com/office/drawing/2014/main" id="{C885721F-2D82-4A6C-8142-BEB5AC0390EB}"/>
              </a:ext>
            </a:extLst>
          </p:cNvPr>
          <p:cNvSpPr/>
          <p:nvPr/>
        </p:nvSpPr>
        <p:spPr>
          <a:xfrm>
            <a:off x="7156450" y="4860925"/>
            <a:ext cx="1231900" cy="1231900"/>
          </a:xfrm>
          <a:prstGeom prst="ellipse">
            <a:avLst/>
          </a:prstGeom>
          <a:solidFill>
            <a:srgbClr val="6699FF">
              <a:alpha val="70000"/>
            </a:srgb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anchor="ctr"/>
          <a:lstStyle/>
          <a:p>
            <a:pPr algn="ctr">
              <a:defRPr/>
            </a:pPr>
            <a:r>
              <a:rPr lang="en-GB" sz="1600" b="1" dirty="0">
                <a:solidFill>
                  <a:schemeClr val="tx1"/>
                </a:solidFill>
              </a:rPr>
              <a:t>Reveal answer</a:t>
            </a:r>
          </a:p>
        </p:txBody>
      </p:sp>
      <p:sp>
        <p:nvSpPr>
          <p:cNvPr id="11" name="Multiply 10">
            <a:extLst>
              <a:ext uri="{FF2B5EF4-FFF2-40B4-BE49-F238E27FC236}">
                <a16:creationId xmlns:a16="http://schemas.microsoft.com/office/drawing/2014/main" id="{8AE150D4-0F5E-44EF-8ECB-D2C8DC1CB5B8}"/>
              </a:ext>
            </a:extLst>
          </p:cNvPr>
          <p:cNvSpPr/>
          <p:nvPr/>
        </p:nvSpPr>
        <p:spPr>
          <a:xfrm>
            <a:off x="7735888" y="2436813"/>
            <a:ext cx="460375" cy="431800"/>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Multiply 38">
            <a:extLst>
              <a:ext uri="{FF2B5EF4-FFF2-40B4-BE49-F238E27FC236}">
                <a16:creationId xmlns:a16="http://schemas.microsoft.com/office/drawing/2014/main" id="{493CF177-4327-4C72-97BD-CD6C642F2BA4}"/>
              </a:ext>
            </a:extLst>
          </p:cNvPr>
          <p:cNvSpPr/>
          <p:nvPr/>
        </p:nvSpPr>
        <p:spPr>
          <a:xfrm>
            <a:off x="7735888" y="3298825"/>
            <a:ext cx="460375" cy="431800"/>
          </a:xfrm>
          <a:prstGeom prst="mathMultiply">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38" name="Group 37">
            <a:extLst>
              <a:ext uri="{FF2B5EF4-FFF2-40B4-BE49-F238E27FC236}">
                <a16:creationId xmlns:a16="http://schemas.microsoft.com/office/drawing/2014/main" id="{00EA6AB0-F529-4C14-9FD7-872CE80B860A}"/>
              </a:ext>
            </a:extLst>
          </p:cNvPr>
          <p:cNvGrpSpPr>
            <a:grpSpLocks/>
          </p:cNvGrpSpPr>
          <p:nvPr/>
        </p:nvGrpSpPr>
        <p:grpSpPr bwMode="auto">
          <a:xfrm>
            <a:off x="7761288" y="4284663"/>
            <a:ext cx="409575" cy="166687"/>
            <a:chOff x="7871788" y="3496949"/>
            <a:chExt cx="409816" cy="167564"/>
          </a:xfrm>
        </p:grpSpPr>
        <p:sp>
          <p:nvSpPr>
            <p:cNvPr id="43" name="Rectangle 42">
              <a:extLst>
                <a:ext uri="{FF2B5EF4-FFF2-40B4-BE49-F238E27FC236}">
                  <a16:creationId xmlns:a16="http://schemas.microsoft.com/office/drawing/2014/main" id="{36C6812D-9A62-49DC-B313-0DE3B9FAC839}"/>
                </a:ext>
              </a:extLst>
            </p:cNvPr>
            <p:cNvSpPr/>
            <p:nvPr/>
          </p:nvSpPr>
          <p:spPr>
            <a:xfrm rot="2808977">
              <a:off x="8043932" y="3345454"/>
              <a:ext cx="86176" cy="389167"/>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4" name="Rectangle 43">
              <a:extLst>
                <a:ext uri="{FF2B5EF4-FFF2-40B4-BE49-F238E27FC236}">
                  <a16:creationId xmlns:a16="http://schemas.microsoft.com/office/drawing/2014/main" id="{AD52E9D5-EBD1-43FB-89F9-72F520C812B6}"/>
                </a:ext>
              </a:extLst>
            </p:cNvPr>
            <p:cNvSpPr/>
            <p:nvPr/>
          </p:nvSpPr>
          <p:spPr>
            <a:xfrm rot="18791023" flipH="1">
              <a:off x="7904944" y="3545181"/>
              <a:ext cx="86176" cy="152490"/>
            </a:xfrm>
            <a:prstGeom prst="rect">
              <a:avLst/>
            </a:prstGeom>
            <a:solidFill>
              <a:srgbClr val="EC85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Tree>
  </p:cSld>
  <p:clrMapOvr>
    <a:masterClrMapping/>
  </p:clrMapOvr>
  <mc:AlternateContent xmlns:mc="http://schemas.openxmlformats.org/markup-compatibility/2006">
    <mc:Choice xmlns:p14="http://schemas.microsoft.com/office/powerpoint/2010/main" Requires="p14">
      <p:transition spd="slow" p14:dur="2000" advTm="3585"/>
    </mc:Choice>
    <mc:Fallback>
      <p:transition spd="slow" advTm="3585"/>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5362" name="Title 5">
            <a:extLst>
              <a:ext uri="{FF2B5EF4-FFF2-40B4-BE49-F238E27FC236}">
                <a16:creationId xmlns:a16="http://schemas.microsoft.com/office/drawing/2014/main" id="{4B09DF15-77D3-4FCC-842B-7529245B5BD6}"/>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Rocks Quiz</a:t>
            </a:r>
          </a:p>
        </p:txBody>
      </p:sp>
      <p:sp>
        <p:nvSpPr>
          <p:cNvPr id="2" name="Rectangle 1">
            <a:extLst>
              <a:ext uri="{FF2B5EF4-FFF2-40B4-BE49-F238E27FC236}">
                <a16:creationId xmlns:a16="http://schemas.microsoft.com/office/drawing/2014/main" id="{0ACC5763-F5E8-47ED-9648-715699D55AF8}"/>
              </a:ext>
            </a:extLst>
          </p:cNvPr>
          <p:cNvSpPr/>
          <p:nvPr/>
        </p:nvSpPr>
        <p:spPr>
          <a:xfrm>
            <a:off x="755650" y="1476375"/>
            <a:ext cx="7632700" cy="1327150"/>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a:extLst>
              <a:ext uri="{FF2B5EF4-FFF2-40B4-BE49-F238E27FC236}">
                <a16:creationId xmlns:a16="http://schemas.microsoft.com/office/drawing/2014/main" id="{38C310D4-2282-44EA-AE5E-171F057463C8}"/>
              </a:ext>
            </a:extLst>
          </p:cNvPr>
          <p:cNvSpPr/>
          <p:nvPr/>
        </p:nvSpPr>
        <p:spPr>
          <a:xfrm>
            <a:off x="755650" y="1476375"/>
            <a:ext cx="7632700" cy="13239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What part do rocks play in forming soil? </a:t>
            </a: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How many types of soil do you think there are and why?</a:t>
            </a:r>
          </a:p>
        </p:txBody>
      </p:sp>
      <p:sp>
        <p:nvSpPr>
          <p:cNvPr id="18" name="Rectangle 17">
            <a:extLst>
              <a:ext uri="{FF2B5EF4-FFF2-40B4-BE49-F238E27FC236}">
                <a16:creationId xmlns:a16="http://schemas.microsoft.com/office/drawing/2014/main" id="{0745C833-20D3-4EBE-80E4-7EEB9FEBF2DD}"/>
              </a:ext>
            </a:extLst>
          </p:cNvPr>
          <p:cNvSpPr/>
          <p:nvPr/>
        </p:nvSpPr>
        <p:spPr>
          <a:xfrm>
            <a:off x="755650" y="3013075"/>
            <a:ext cx="7632700" cy="1039813"/>
          </a:xfrm>
          <a:prstGeom prst="rect">
            <a:avLst/>
          </a:prstGeom>
          <a:solidFill>
            <a:srgbClr val="CDDFE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Rounded Rectangle 18">
            <a:extLst>
              <a:ext uri="{FF2B5EF4-FFF2-40B4-BE49-F238E27FC236}">
                <a16:creationId xmlns:a16="http://schemas.microsoft.com/office/drawing/2014/main" id="{0C8B62D8-A2EA-4C71-A334-09BAA1CC7C53}"/>
              </a:ext>
            </a:extLst>
          </p:cNvPr>
          <p:cNvSpPr/>
          <p:nvPr/>
        </p:nvSpPr>
        <p:spPr>
          <a:xfrm>
            <a:off x="755650" y="3013075"/>
            <a:ext cx="7632700" cy="10398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Correct Answer: </a:t>
            </a:r>
            <a:r>
              <a:rPr lang="en-GB" dirty="0">
                <a:solidFill>
                  <a:schemeClr val="tx1"/>
                </a:solidFill>
              </a:rPr>
              <a:t>There are hundreds of different types of soil, however there are 6 main types of soil that you will focus on in this lesson. </a:t>
            </a:r>
          </a:p>
        </p:txBody>
      </p:sp>
      <p:sp>
        <p:nvSpPr>
          <p:cNvPr id="20" name="Rectangle 19">
            <a:extLst>
              <a:ext uri="{FF2B5EF4-FFF2-40B4-BE49-F238E27FC236}">
                <a16:creationId xmlns:a16="http://schemas.microsoft.com/office/drawing/2014/main" id="{7C5FA786-84B9-4B15-B718-427C166F8549}"/>
              </a:ext>
            </a:extLst>
          </p:cNvPr>
          <p:cNvSpPr/>
          <p:nvPr/>
        </p:nvSpPr>
        <p:spPr>
          <a:xfrm>
            <a:off x="755650" y="4260850"/>
            <a:ext cx="7632700" cy="1328738"/>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Rounded Rectangle 20">
            <a:extLst>
              <a:ext uri="{FF2B5EF4-FFF2-40B4-BE49-F238E27FC236}">
                <a16:creationId xmlns:a16="http://schemas.microsoft.com/office/drawing/2014/main" id="{4C6DE694-9DCE-4325-8C34-CE1D26A8840D}"/>
              </a:ext>
            </a:extLst>
          </p:cNvPr>
          <p:cNvSpPr/>
          <p:nvPr/>
        </p:nvSpPr>
        <p:spPr>
          <a:xfrm>
            <a:off x="755650" y="4260850"/>
            <a:ext cx="7632700" cy="132556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Why do you think there are hundreds of different types of soil?</a:t>
            </a: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Why might soil contain some types of rocks more than others?</a:t>
            </a:r>
          </a:p>
        </p:txBody>
      </p:sp>
      <p:pic>
        <p:nvPicPr>
          <p:cNvPr id="15370" name="Picture 3">
            <a:extLst>
              <a:ext uri="{FF2B5EF4-FFF2-40B4-BE49-F238E27FC236}">
                <a16:creationId xmlns:a16="http://schemas.microsoft.com/office/drawing/2014/main" id="{C6DA1C33-4D42-4A4C-9450-366EAAEF0F6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3588" y="5397500"/>
            <a:ext cx="1617662"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21">
            <a:extLst>
              <a:ext uri="{FF2B5EF4-FFF2-40B4-BE49-F238E27FC236}">
                <a16:creationId xmlns:a16="http://schemas.microsoft.com/office/drawing/2014/main" id="{C7EC4BE4-617C-4F94-992A-D49FC6E2D5D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46163" y="5397500"/>
            <a:ext cx="1617662"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22">
            <a:extLst>
              <a:ext uri="{FF2B5EF4-FFF2-40B4-BE49-F238E27FC236}">
                <a16:creationId xmlns:a16="http://schemas.microsoft.com/office/drawing/2014/main" id="{9EDADD00-40FD-4B89-8CC3-A340C09231E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46363" y="5397500"/>
            <a:ext cx="1617662"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23">
            <a:extLst>
              <a:ext uri="{FF2B5EF4-FFF2-40B4-BE49-F238E27FC236}">
                <a16:creationId xmlns:a16="http://schemas.microsoft.com/office/drawing/2014/main" id="{29EE2051-C530-48CF-B541-070117BBE9B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54338" y="5397500"/>
            <a:ext cx="1616075"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24">
            <a:extLst>
              <a:ext uri="{FF2B5EF4-FFF2-40B4-BE49-F238E27FC236}">
                <a16:creationId xmlns:a16="http://schemas.microsoft.com/office/drawing/2014/main" id="{C42A449B-B581-49A3-AB4A-6BE3AFFFE80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54538" y="5397500"/>
            <a:ext cx="1616075"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25">
            <a:extLst>
              <a:ext uri="{FF2B5EF4-FFF2-40B4-BE49-F238E27FC236}">
                <a16:creationId xmlns:a16="http://schemas.microsoft.com/office/drawing/2014/main" id="{BB7F9CD2-327B-430A-904E-E4503BAA09E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852988" y="5397500"/>
            <a:ext cx="1616075"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6" name="Picture 26">
            <a:extLst>
              <a:ext uri="{FF2B5EF4-FFF2-40B4-BE49-F238E27FC236}">
                <a16:creationId xmlns:a16="http://schemas.microsoft.com/office/drawing/2014/main" id="{3E218705-19F0-4956-8A97-28AAB319005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53188" y="5397500"/>
            <a:ext cx="1616075"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7" name="Picture 27">
            <a:extLst>
              <a:ext uri="{FF2B5EF4-FFF2-40B4-BE49-F238E27FC236}">
                <a16:creationId xmlns:a16="http://schemas.microsoft.com/office/drawing/2014/main" id="{EECCFFA2-2648-465D-A0E0-E00039BE1D4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69100" y="5397500"/>
            <a:ext cx="1616075"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8" name="Picture 4">
            <a:extLst>
              <a:ext uri="{FF2B5EF4-FFF2-40B4-BE49-F238E27FC236}">
                <a16:creationId xmlns:a16="http://schemas.microsoft.com/office/drawing/2014/main" id="{5D693FDA-47BB-4034-9FF1-DDD3C0B245AB}"/>
              </a:ext>
            </a:extLst>
          </p:cNvPr>
          <p:cNvPicPr>
            <a:picLocks noChangeAspect="1"/>
          </p:cNvPicPr>
          <p:nvPr/>
        </p:nvPicPr>
        <p:blipFill>
          <a:blip r:embed="rId6">
            <a:extLst>
              <a:ext uri="{28A0092B-C50C-407E-A947-70E740481C1C}">
                <a14:useLocalDpi xmlns:a14="http://schemas.microsoft.com/office/drawing/2010/main" val="0"/>
              </a:ext>
            </a:extLst>
          </a:blip>
          <a:srcRect b="85835"/>
          <a:stretch>
            <a:fillRect/>
          </a:stretch>
        </p:blipFill>
        <p:spPr bwMode="auto">
          <a:xfrm>
            <a:off x="760413" y="6129338"/>
            <a:ext cx="7624762"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0493"/>
    </mc:Choice>
    <mc:Fallback>
      <p:transition spd="slow" advTm="5049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animBg="1"/>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6386" name="Title 5">
            <a:extLst>
              <a:ext uri="{FF2B5EF4-FFF2-40B4-BE49-F238E27FC236}">
                <a16:creationId xmlns:a16="http://schemas.microsoft.com/office/drawing/2014/main" id="{F4946DF5-1F22-407C-898B-893BC63B7F3A}"/>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Matching Rocks and Soils</a:t>
            </a:r>
          </a:p>
        </p:txBody>
      </p:sp>
      <p:sp>
        <p:nvSpPr>
          <p:cNvPr id="2" name="Rectangle 1">
            <a:extLst>
              <a:ext uri="{FF2B5EF4-FFF2-40B4-BE49-F238E27FC236}">
                <a16:creationId xmlns:a16="http://schemas.microsoft.com/office/drawing/2014/main" id="{CAB57569-C181-4AC1-8182-6A735000907E}"/>
              </a:ext>
            </a:extLst>
          </p:cNvPr>
          <p:cNvSpPr/>
          <p:nvPr/>
        </p:nvSpPr>
        <p:spPr>
          <a:xfrm>
            <a:off x="755650" y="1473200"/>
            <a:ext cx="7632700" cy="593725"/>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a:extLst>
              <a:ext uri="{FF2B5EF4-FFF2-40B4-BE49-F238E27FC236}">
                <a16:creationId xmlns:a16="http://schemas.microsoft.com/office/drawing/2014/main" id="{C2507899-2678-4FE6-95BE-48A722341C31}"/>
              </a:ext>
            </a:extLst>
          </p:cNvPr>
          <p:cNvSpPr/>
          <p:nvPr/>
        </p:nvSpPr>
        <p:spPr>
          <a:xfrm>
            <a:off x="606490" y="1250302"/>
            <a:ext cx="7884367" cy="10398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Match soils and the rock(s) they are formed from. Pause the slides to complete the matching soils and rock activity sheet attached.</a:t>
            </a:r>
          </a:p>
          <a:p>
            <a:pPr eaLnBrk="1" fontAlgn="auto" hangingPunct="1">
              <a:spcBef>
                <a:spcPts val="0"/>
              </a:spcBef>
              <a:spcAft>
                <a:spcPts val="0"/>
              </a:spcAft>
              <a:defRPr/>
            </a:pPr>
            <a:r>
              <a:rPr lang="en-GB" dirty="0">
                <a:solidFill>
                  <a:schemeClr val="tx1"/>
                </a:solidFill>
                <a:latin typeface="+mj-lt"/>
              </a:rPr>
              <a:t>Afterwards, continue the power point, to check that you have matched them correctly.  </a:t>
            </a:r>
          </a:p>
        </p:txBody>
      </p:sp>
      <p:pic>
        <p:nvPicPr>
          <p:cNvPr id="4" name="Picture 3">
            <a:extLst>
              <a:ext uri="{FF2B5EF4-FFF2-40B4-BE49-F238E27FC236}">
                <a16:creationId xmlns:a16="http://schemas.microsoft.com/office/drawing/2014/main" id="{724F542E-87BD-40A6-9F4B-90CD2408AA4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2471738"/>
            <a:ext cx="3749675" cy="259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a:extLst>
              <a:ext uri="{FF2B5EF4-FFF2-40B4-BE49-F238E27FC236}">
                <a16:creationId xmlns:a16="http://schemas.microsoft.com/office/drawing/2014/main" id="{B259A456-6DE3-4D1F-80F0-AEE0958E2E4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62488" y="2471738"/>
            <a:ext cx="3732212" cy="258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9971"/>
    </mc:Choice>
    <mc:Fallback>
      <p:transition spd="slow" advTm="4997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3D04541-3FEA-4ACD-B600-D23837D5851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2474913"/>
            <a:ext cx="3749675" cy="259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312747F4-B5A1-4688-8D4C-1C3EAF0B288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62488" y="2466975"/>
            <a:ext cx="3732212"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itle 5">
            <a:extLst>
              <a:ext uri="{FF2B5EF4-FFF2-40B4-BE49-F238E27FC236}">
                <a16:creationId xmlns:a16="http://schemas.microsoft.com/office/drawing/2014/main" id="{3B192680-5090-41CA-8100-5C2D58DD9152}"/>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Matching Rocks and Soils</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946"/>
    </mc:Choice>
    <mc:Fallback>
      <p:transition spd="slow" advTm="1694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19983A-05DA-48E0-889F-F91DEAFE374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2454275"/>
            <a:ext cx="374967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47112CE5-F32E-4B4C-BA95-FE2C78F0C36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48200" y="2454275"/>
            <a:ext cx="37401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itle 5">
            <a:extLst>
              <a:ext uri="{FF2B5EF4-FFF2-40B4-BE49-F238E27FC236}">
                <a16:creationId xmlns:a16="http://schemas.microsoft.com/office/drawing/2014/main" id="{C570A01C-6D8F-41CD-9254-A1AEAC723C17}"/>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Matching Rocks and Soils</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8204"/>
    </mc:Choice>
    <mc:Fallback>
      <p:transition spd="slow" advTm="820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13AF358-491C-4B63-A78F-90F6BF11267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2447925"/>
            <a:ext cx="3749675" cy="258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5D405EB1-0EA3-45D0-BA89-764CE9AE3EA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14863" y="2447925"/>
            <a:ext cx="3776662" cy="259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Title 5">
            <a:extLst>
              <a:ext uri="{FF2B5EF4-FFF2-40B4-BE49-F238E27FC236}">
                <a16:creationId xmlns:a16="http://schemas.microsoft.com/office/drawing/2014/main" id="{FA28401D-697D-4419-B055-D27145536C7A}"/>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Matching Rocks and Soils</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3440"/>
    </mc:Choice>
    <mc:Fallback>
      <p:transition spd="slow" advTm="2344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34F6E6-8F58-4202-9D85-260612E43FC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2446338"/>
            <a:ext cx="374967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BF11CEF0-37FF-4AD2-91A5-178903ADF6F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22800" y="2446338"/>
            <a:ext cx="375443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Title 5">
            <a:extLst>
              <a:ext uri="{FF2B5EF4-FFF2-40B4-BE49-F238E27FC236}">
                <a16:creationId xmlns:a16="http://schemas.microsoft.com/office/drawing/2014/main" id="{6C7272C1-D682-4ABD-AA95-6F40BD1A0097}"/>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Matching Rocks and Soils</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8120"/>
    </mc:Choice>
    <mc:Fallback>
      <p:transition spd="slow" advTm="1812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B12A78E2-C73D-4008-ACDB-CD1FBAB929CB}"/>
              </a:ext>
            </a:extLst>
          </p:cNvPr>
          <p:cNvPicPr>
            <a:picLocks noChangeAspect="1"/>
          </p:cNvPicPr>
          <p:nvPr/>
        </p:nvPicPr>
        <p:blipFill>
          <a:blip r:embed="rId3">
            <a:extLst>
              <a:ext uri="{28A0092B-C50C-407E-A947-70E740481C1C}">
                <a14:useLocalDpi xmlns:a14="http://schemas.microsoft.com/office/drawing/2010/main" val="0"/>
              </a:ext>
            </a:extLst>
          </a:blip>
          <a:srcRect l="18471"/>
          <a:stretch>
            <a:fillRect/>
          </a:stretch>
        </p:blipFill>
        <p:spPr bwMode="auto">
          <a:xfrm>
            <a:off x="757238" y="1476375"/>
            <a:ext cx="2413000"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5">
            <a:extLst>
              <a:ext uri="{FF2B5EF4-FFF2-40B4-BE49-F238E27FC236}">
                <a16:creationId xmlns:a16="http://schemas.microsoft.com/office/drawing/2014/main" id="{EC0B4CEA-4613-45F1-AA61-9796DDF0F54D}"/>
              </a:ext>
            </a:extLst>
          </p:cNvPr>
          <p:cNvPicPr>
            <a:picLocks noChangeAspect="1"/>
          </p:cNvPicPr>
          <p:nvPr/>
        </p:nvPicPr>
        <p:blipFill>
          <a:blip r:embed="rId4">
            <a:extLst>
              <a:ext uri="{28A0092B-C50C-407E-A947-70E740481C1C}">
                <a14:useLocalDpi xmlns:a14="http://schemas.microsoft.com/office/drawing/2010/main" val="0"/>
              </a:ext>
            </a:extLst>
          </a:blip>
          <a:srcRect r="38802"/>
          <a:stretch>
            <a:fillRect/>
          </a:stretch>
        </p:blipFill>
        <p:spPr bwMode="auto">
          <a:xfrm>
            <a:off x="3365500" y="1476375"/>
            <a:ext cx="2417763"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6">
            <a:extLst>
              <a:ext uri="{FF2B5EF4-FFF2-40B4-BE49-F238E27FC236}">
                <a16:creationId xmlns:a16="http://schemas.microsoft.com/office/drawing/2014/main" id="{223D2E57-3514-4842-BA10-8D796CB8316E}"/>
              </a:ext>
            </a:extLst>
          </p:cNvPr>
          <p:cNvPicPr>
            <a:picLocks noChangeAspect="1"/>
          </p:cNvPicPr>
          <p:nvPr/>
        </p:nvPicPr>
        <p:blipFill>
          <a:blip r:embed="rId5">
            <a:extLst>
              <a:ext uri="{28A0092B-C50C-407E-A947-70E740481C1C}">
                <a14:useLocalDpi xmlns:a14="http://schemas.microsoft.com/office/drawing/2010/main" val="0"/>
              </a:ext>
            </a:extLst>
          </a:blip>
          <a:srcRect t="10667" r="31351"/>
          <a:stretch>
            <a:fillRect/>
          </a:stretch>
        </p:blipFill>
        <p:spPr bwMode="auto">
          <a:xfrm>
            <a:off x="5964238" y="1476375"/>
            <a:ext cx="2424112" cy="223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7">
            <a:extLst>
              <a:ext uri="{FF2B5EF4-FFF2-40B4-BE49-F238E27FC236}">
                <a16:creationId xmlns:a16="http://schemas.microsoft.com/office/drawing/2014/main" id="{DC23426A-74EC-4E4B-89A3-7D4B31F63D01}"/>
              </a:ext>
            </a:extLst>
          </p:cNvPr>
          <p:cNvPicPr>
            <a:picLocks noChangeAspect="1"/>
          </p:cNvPicPr>
          <p:nvPr/>
        </p:nvPicPr>
        <p:blipFill>
          <a:blip r:embed="rId6">
            <a:extLst>
              <a:ext uri="{28A0092B-C50C-407E-A947-70E740481C1C}">
                <a14:useLocalDpi xmlns:a14="http://schemas.microsoft.com/office/drawing/2010/main" val="0"/>
              </a:ext>
            </a:extLst>
          </a:blip>
          <a:srcRect l="26160" b="8435"/>
          <a:stretch>
            <a:fillRect/>
          </a:stretch>
        </p:blipFill>
        <p:spPr bwMode="auto">
          <a:xfrm>
            <a:off x="755650" y="3862388"/>
            <a:ext cx="2414588" cy="222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9">
            <a:extLst>
              <a:ext uri="{FF2B5EF4-FFF2-40B4-BE49-F238E27FC236}">
                <a16:creationId xmlns:a16="http://schemas.microsoft.com/office/drawing/2014/main" id="{6E712F42-B38A-4935-8E47-B485A957D594}"/>
              </a:ext>
            </a:extLst>
          </p:cNvPr>
          <p:cNvPicPr>
            <a:picLocks noChangeAspect="1"/>
          </p:cNvPicPr>
          <p:nvPr/>
        </p:nvPicPr>
        <p:blipFill>
          <a:blip r:embed="rId7">
            <a:extLst>
              <a:ext uri="{28A0092B-C50C-407E-A947-70E740481C1C}">
                <a14:useLocalDpi xmlns:a14="http://schemas.microsoft.com/office/drawing/2010/main" val="0"/>
              </a:ext>
            </a:extLst>
          </a:blip>
          <a:srcRect l="19322"/>
          <a:stretch>
            <a:fillRect/>
          </a:stretch>
        </p:blipFill>
        <p:spPr bwMode="auto">
          <a:xfrm>
            <a:off x="3371850" y="3863975"/>
            <a:ext cx="2417763" cy="2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10">
            <a:extLst>
              <a:ext uri="{FF2B5EF4-FFF2-40B4-BE49-F238E27FC236}">
                <a16:creationId xmlns:a16="http://schemas.microsoft.com/office/drawing/2014/main" id="{043684A1-2F5C-493A-B0F2-4A760B8CF6A2}"/>
              </a:ext>
            </a:extLst>
          </p:cNvPr>
          <p:cNvPicPr>
            <a:picLocks noChangeAspect="1"/>
          </p:cNvPicPr>
          <p:nvPr/>
        </p:nvPicPr>
        <p:blipFill>
          <a:blip r:embed="rId8">
            <a:extLst>
              <a:ext uri="{28A0092B-C50C-407E-A947-70E740481C1C}">
                <a14:useLocalDpi xmlns:a14="http://schemas.microsoft.com/office/drawing/2010/main" val="0"/>
              </a:ext>
            </a:extLst>
          </a:blip>
          <a:srcRect t="1649" r="20241" b="-2"/>
          <a:stretch>
            <a:fillRect/>
          </a:stretch>
        </p:blipFill>
        <p:spPr bwMode="auto">
          <a:xfrm>
            <a:off x="5953125" y="3867150"/>
            <a:ext cx="2435225" cy="222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Title 5">
            <a:extLst>
              <a:ext uri="{FF2B5EF4-FFF2-40B4-BE49-F238E27FC236}">
                <a16:creationId xmlns:a16="http://schemas.microsoft.com/office/drawing/2014/main" id="{D6D4C64D-2D9B-481C-AD91-84288301077D}"/>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Comparing Soils</a:t>
            </a:r>
          </a:p>
        </p:txBody>
      </p:sp>
      <p:sp>
        <p:nvSpPr>
          <p:cNvPr id="2" name="Rectangle 1">
            <a:extLst>
              <a:ext uri="{FF2B5EF4-FFF2-40B4-BE49-F238E27FC236}">
                <a16:creationId xmlns:a16="http://schemas.microsoft.com/office/drawing/2014/main" id="{A7540A77-3DD0-4825-A45C-2339940AF447}"/>
              </a:ext>
            </a:extLst>
          </p:cNvPr>
          <p:cNvSpPr/>
          <p:nvPr/>
        </p:nvSpPr>
        <p:spPr>
          <a:xfrm>
            <a:off x="2244725" y="3344863"/>
            <a:ext cx="4837113" cy="831850"/>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Rounded Rectangle 34">
            <a:hlinkClick r:id="rId9"/>
            <a:extLst>
              <a:ext uri="{FF2B5EF4-FFF2-40B4-BE49-F238E27FC236}">
                <a16:creationId xmlns:a16="http://schemas.microsoft.com/office/drawing/2014/main" id="{B3F2D2E9-8D26-4383-BDCF-2BC2A8D2E6E7}"/>
              </a:ext>
            </a:extLst>
          </p:cNvPr>
          <p:cNvSpPr/>
          <p:nvPr/>
        </p:nvSpPr>
        <p:spPr>
          <a:xfrm>
            <a:off x="2244725" y="3344863"/>
            <a:ext cx="4837113" cy="8318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Click here to watch the </a:t>
            </a:r>
            <a:r>
              <a:rPr lang="en-GB" dirty="0">
                <a:solidFill>
                  <a:schemeClr val="tx1"/>
                </a:solidFill>
                <a:latin typeface="+mj-lt"/>
              </a:rPr>
              <a:t>Comparing Soils Video.</a:t>
            </a:r>
          </a:p>
        </p:txBody>
      </p:sp>
      <p:sp>
        <p:nvSpPr>
          <p:cNvPr id="21516" name="TextBox 21">
            <a:extLst>
              <a:ext uri="{FF2B5EF4-FFF2-40B4-BE49-F238E27FC236}">
                <a16:creationId xmlns:a16="http://schemas.microsoft.com/office/drawing/2014/main" id="{C33FE266-A464-48F4-BE2A-99810068406D}"/>
              </a:ext>
            </a:extLst>
          </p:cNvPr>
          <p:cNvSpPr txBox="1">
            <a:spLocks noChangeArrowheads="1"/>
          </p:cNvSpPr>
          <p:nvPr/>
        </p:nvSpPr>
        <p:spPr bwMode="auto">
          <a:xfrm>
            <a:off x="755650" y="6130925"/>
            <a:ext cx="7632700"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50" charset="0"/>
              </a:rPr>
              <a:t>Photo courtesy of UserVmenkov, Krish Dulal, Wojsyl and Siim Sepp (@commonswikimedia.org) Soil Science and Cory Doctorow(@flickr.com) - granted under creative commons licence – attribution</a:t>
            </a:r>
          </a:p>
        </p:txBody>
      </p:sp>
    </p:spTree>
  </p:cSld>
  <p:clrMapOvr>
    <a:masterClrMapping/>
  </p:clrMapOvr>
  <mc:AlternateContent xmlns:mc="http://schemas.openxmlformats.org/markup-compatibility/2006">
    <mc:Choice xmlns:p14="http://schemas.microsoft.com/office/powerpoint/2010/main" Requires="p14">
      <p:transition spd="slow" p14:dur="2000" advTm="33565"/>
    </mc:Choice>
    <mc:Fallback>
      <p:transition spd="slow" advTm="3356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2530" name="Title 5">
            <a:extLst>
              <a:ext uri="{FF2B5EF4-FFF2-40B4-BE49-F238E27FC236}">
                <a16:creationId xmlns:a16="http://schemas.microsoft.com/office/drawing/2014/main" id="{8E69BD3C-8884-4331-A2DB-5ACA545848AB}"/>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Soil Permeability</a:t>
            </a:r>
          </a:p>
        </p:txBody>
      </p:sp>
      <p:sp>
        <p:nvSpPr>
          <p:cNvPr id="18" name="Rectangle 17">
            <a:extLst>
              <a:ext uri="{FF2B5EF4-FFF2-40B4-BE49-F238E27FC236}">
                <a16:creationId xmlns:a16="http://schemas.microsoft.com/office/drawing/2014/main" id="{4356EFC4-C40D-4E96-B00C-60C99AD4C3AE}"/>
              </a:ext>
            </a:extLst>
          </p:cNvPr>
          <p:cNvSpPr/>
          <p:nvPr/>
        </p:nvSpPr>
        <p:spPr>
          <a:xfrm>
            <a:off x="755650" y="1476375"/>
            <a:ext cx="7632700" cy="4616450"/>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a:extLst>
              <a:ext uri="{FF2B5EF4-FFF2-40B4-BE49-F238E27FC236}">
                <a16:creationId xmlns:a16="http://schemas.microsoft.com/office/drawing/2014/main" id="{012E882E-5E9C-4B33-BE9D-64D285CFD620}"/>
              </a:ext>
            </a:extLst>
          </p:cNvPr>
          <p:cNvSpPr/>
          <p:nvPr/>
        </p:nvSpPr>
        <p:spPr>
          <a:xfrm>
            <a:off x="755650" y="1476375"/>
            <a:ext cx="7632700" cy="4616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Just like rocks, soils differ in terms of how permeable they are.</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r>
              <a:rPr lang="en-GB" dirty="0">
                <a:solidFill>
                  <a:schemeClr val="tx1"/>
                </a:solidFill>
                <a:latin typeface="+mj-lt"/>
              </a:rPr>
              <a:t>Why does it matter?</a:t>
            </a:r>
          </a:p>
          <a:p>
            <a:pPr eaLnBrk="1" fontAlgn="auto" hangingPunct="1">
              <a:spcBef>
                <a:spcPts val="0"/>
              </a:spcBef>
              <a:spcAft>
                <a:spcPts val="0"/>
              </a:spcAft>
              <a:defRPr/>
            </a:pPr>
            <a:r>
              <a:rPr lang="en-GB" dirty="0">
                <a:solidFill>
                  <a:schemeClr val="tx1"/>
                </a:solidFill>
              </a:rPr>
              <a:t>We grow much of our food in soil, including vegetables, fruit, wheat and rice. The permeability of soils affects which plants will grow and how well they grow in the particular soil.</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r>
              <a:rPr lang="en-GB" dirty="0">
                <a:solidFill>
                  <a:schemeClr val="tx1"/>
                </a:solidFill>
              </a:rPr>
              <a:t>When describing the permeability of a material…</a:t>
            </a:r>
            <a:br>
              <a:rPr lang="en-GB" dirty="0">
                <a:solidFill>
                  <a:schemeClr val="tx1"/>
                </a:solidFill>
              </a:rPr>
            </a:br>
            <a:br>
              <a:rPr lang="en-GB" dirty="0">
                <a:solidFill>
                  <a:schemeClr val="tx1"/>
                </a:solidFill>
              </a:rPr>
            </a:br>
            <a:r>
              <a:rPr lang="en-GB" dirty="0">
                <a:solidFill>
                  <a:schemeClr val="tx1"/>
                </a:solidFill>
                <a:latin typeface="+mj-lt"/>
              </a:rPr>
              <a:t>Permeable</a:t>
            </a:r>
            <a:r>
              <a:rPr lang="en-GB" dirty="0">
                <a:solidFill>
                  <a:schemeClr val="tx1"/>
                </a:solidFill>
              </a:rPr>
              <a:t> means that liquids flow through it.</a:t>
            </a:r>
            <a:br>
              <a:rPr lang="en-GB" dirty="0">
                <a:solidFill>
                  <a:schemeClr val="tx1"/>
                </a:solidFill>
              </a:rPr>
            </a:br>
            <a:r>
              <a:rPr lang="en-GB" dirty="0">
                <a:solidFill>
                  <a:schemeClr val="tx1"/>
                </a:solidFill>
                <a:latin typeface="+mj-lt"/>
              </a:rPr>
              <a:t>Semi-permeable</a:t>
            </a:r>
            <a:r>
              <a:rPr lang="en-GB" dirty="0">
                <a:solidFill>
                  <a:schemeClr val="tx1"/>
                </a:solidFill>
              </a:rPr>
              <a:t> means that some liquid manages to flow through it.</a:t>
            </a:r>
            <a:br>
              <a:rPr lang="en-GB" dirty="0">
                <a:solidFill>
                  <a:schemeClr val="tx1"/>
                </a:solidFill>
              </a:rPr>
            </a:br>
            <a:r>
              <a:rPr lang="en-GB" dirty="0">
                <a:solidFill>
                  <a:schemeClr val="tx1"/>
                </a:solidFill>
                <a:latin typeface="+mj-lt"/>
              </a:rPr>
              <a:t>Impermeable</a:t>
            </a:r>
            <a:r>
              <a:rPr lang="en-GB" dirty="0">
                <a:solidFill>
                  <a:schemeClr val="tx1"/>
                </a:solidFill>
              </a:rPr>
              <a:t> means that liquid cannot flow through it.</a:t>
            </a:r>
          </a:p>
        </p:txBody>
      </p:sp>
    </p:spTree>
  </p:cSld>
  <p:clrMapOvr>
    <a:masterClrMapping/>
  </p:clrMapOvr>
  <mc:AlternateContent xmlns:mc="http://schemas.openxmlformats.org/markup-compatibility/2006">
    <mc:Choice xmlns:p14="http://schemas.microsoft.com/office/powerpoint/2010/main" Requires="p14">
      <p:transition spd="slow" p14:dur="2000" advTm="60268"/>
    </mc:Choice>
    <mc:Fallback>
      <p:transition spd="slow" advTm="6026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3554" name="Title 5">
            <a:extLst>
              <a:ext uri="{FF2B5EF4-FFF2-40B4-BE49-F238E27FC236}">
                <a16:creationId xmlns:a16="http://schemas.microsoft.com/office/drawing/2014/main" id="{0D1937BB-ADE7-434C-894A-5B8AB9180937}"/>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Making Careful Observations</a:t>
            </a:r>
          </a:p>
        </p:txBody>
      </p:sp>
      <p:sp>
        <p:nvSpPr>
          <p:cNvPr id="2" name="Rectangle 1">
            <a:extLst>
              <a:ext uri="{FF2B5EF4-FFF2-40B4-BE49-F238E27FC236}">
                <a16:creationId xmlns:a16="http://schemas.microsoft.com/office/drawing/2014/main" id="{CC24E0CA-0EE1-45C5-811C-AC8374C8248D}"/>
              </a:ext>
            </a:extLst>
          </p:cNvPr>
          <p:cNvSpPr/>
          <p:nvPr/>
        </p:nvSpPr>
        <p:spPr>
          <a:xfrm>
            <a:off x="755650" y="1476375"/>
            <a:ext cx="7632700" cy="2124075"/>
          </a:xfrm>
          <a:prstGeom prst="rect">
            <a:avLst/>
          </a:prstGeom>
          <a:solidFill>
            <a:srgbClr val="CDDFE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a:extLst>
              <a:ext uri="{FF2B5EF4-FFF2-40B4-BE49-F238E27FC236}">
                <a16:creationId xmlns:a16="http://schemas.microsoft.com/office/drawing/2014/main" id="{DAE06D70-AAA2-444F-BF89-963E49D94BBA}"/>
              </a:ext>
            </a:extLst>
          </p:cNvPr>
          <p:cNvSpPr/>
          <p:nvPr/>
        </p:nvSpPr>
        <p:spPr>
          <a:xfrm>
            <a:off x="755650" y="1476375"/>
            <a:ext cx="7632700" cy="21240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In this investigation it is important that you make </a:t>
            </a:r>
            <a:r>
              <a:rPr lang="en-GB" dirty="0">
                <a:solidFill>
                  <a:schemeClr val="tx1"/>
                </a:solidFill>
                <a:latin typeface="+mj-lt"/>
              </a:rPr>
              <a:t>careful observations.</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r>
              <a:rPr lang="en-GB" dirty="0">
                <a:solidFill>
                  <a:schemeClr val="tx1"/>
                </a:solidFill>
              </a:rPr>
              <a:t>Seeing, looking and glancing are not the same as observing!</a:t>
            </a:r>
          </a:p>
          <a:p>
            <a:pPr eaLnBrk="1" fontAlgn="auto" hangingPunct="1">
              <a:spcBef>
                <a:spcPts val="0"/>
              </a:spcBef>
              <a:spcAft>
                <a:spcPts val="0"/>
              </a:spcAft>
              <a:defRPr/>
            </a:pPr>
            <a:br>
              <a:rPr lang="en-GB" dirty="0">
                <a:solidFill>
                  <a:schemeClr val="tx1"/>
                </a:solidFill>
              </a:rPr>
            </a:br>
            <a:r>
              <a:rPr lang="en-GB" dirty="0">
                <a:solidFill>
                  <a:schemeClr val="tx1"/>
                </a:solidFill>
              </a:rPr>
              <a:t>Scientists have to train themselves to observe carefully to know </a:t>
            </a:r>
          </a:p>
          <a:p>
            <a:pPr eaLnBrk="1" fontAlgn="auto" hangingPunct="1">
              <a:spcBef>
                <a:spcPts val="0"/>
              </a:spcBef>
              <a:spcAft>
                <a:spcPts val="0"/>
              </a:spcAft>
              <a:defRPr/>
            </a:pPr>
            <a:r>
              <a:rPr lang="en-GB" dirty="0">
                <a:solidFill>
                  <a:schemeClr val="tx1"/>
                </a:solidFill>
              </a:rPr>
              <a:t>and understand what they are observing.</a:t>
            </a:r>
          </a:p>
        </p:txBody>
      </p:sp>
      <p:sp>
        <p:nvSpPr>
          <p:cNvPr id="18" name="Rectangle 17">
            <a:extLst>
              <a:ext uri="{FF2B5EF4-FFF2-40B4-BE49-F238E27FC236}">
                <a16:creationId xmlns:a16="http://schemas.microsoft.com/office/drawing/2014/main" id="{994BDAF2-D75F-4D48-935A-A90A63904DEC}"/>
              </a:ext>
            </a:extLst>
          </p:cNvPr>
          <p:cNvSpPr/>
          <p:nvPr/>
        </p:nvSpPr>
        <p:spPr>
          <a:xfrm>
            <a:off x="755650" y="3771900"/>
            <a:ext cx="7632700" cy="2320925"/>
          </a:xfrm>
          <a:prstGeom prst="rect">
            <a:avLst/>
          </a:prstGeom>
          <a:solidFill>
            <a:srgbClr val="6699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Rounded Rectangle 18">
            <a:extLst>
              <a:ext uri="{FF2B5EF4-FFF2-40B4-BE49-F238E27FC236}">
                <a16:creationId xmlns:a16="http://schemas.microsoft.com/office/drawing/2014/main" id="{0017FA10-B044-40D9-9A9E-6D3F656D15B7}"/>
              </a:ext>
            </a:extLst>
          </p:cNvPr>
          <p:cNvSpPr/>
          <p:nvPr/>
        </p:nvSpPr>
        <p:spPr>
          <a:xfrm>
            <a:off x="755650" y="3771900"/>
            <a:ext cx="7632700" cy="232092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Observation Checklist:</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tx1"/>
                </a:solidFill>
              </a:rPr>
              <a:t>Focus your attention to what you are trying to find out </a:t>
            </a:r>
          </a:p>
          <a:p>
            <a:pPr marL="288000" eaLnBrk="1" fontAlgn="auto" hangingPunct="1">
              <a:spcBef>
                <a:spcPts val="0"/>
              </a:spcBef>
              <a:spcAft>
                <a:spcPts val="0"/>
              </a:spcAft>
              <a:defRPr/>
            </a:pPr>
            <a:r>
              <a:rPr lang="en-GB" dirty="0">
                <a:solidFill>
                  <a:schemeClr val="tx1"/>
                </a:solidFill>
              </a:rPr>
              <a:t>in your investigation (in this case the permeability of soil).</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tx1"/>
                </a:solidFill>
              </a:rPr>
              <a:t>Make sure you have a clear view of what you are observing.</a:t>
            </a:r>
          </a:p>
          <a:p>
            <a:pPr marL="285750" indent="-285750" eaLnBrk="1" fontAlgn="auto" hangingPunct="1">
              <a:spcBef>
                <a:spcPts val="0"/>
              </a:spcBef>
              <a:spcAft>
                <a:spcPts val="0"/>
              </a:spcAft>
              <a:buFont typeface="Arial" panose="020B0604020202020204" pitchFamily="34" charset="0"/>
              <a:buChar char="•"/>
              <a:defRPr/>
            </a:pPr>
            <a:r>
              <a:rPr lang="en-GB" dirty="0">
                <a:solidFill>
                  <a:schemeClr val="tx1"/>
                </a:solidFill>
              </a:rPr>
              <a:t>Avoid taking your attention away as you may miss something important happening. This would mean that what you think has happened and what actually happened is different.</a:t>
            </a:r>
          </a:p>
        </p:txBody>
      </p:sp>
      <p:pic>
        <p:nvPicPr>
          <p:cNvPr id="23559" name="Picture 7">
            <a:extLst>
              <a:ext uri="{FF2B5EF4-FFF2-40B4-BE49-F238E27FC236}">
                <a16:creationId xmlns:a16="http://schemas.microsoft.com/office/drawing/2014/main" id="{3D7C680D-FBD0-4530-812F-E8D333E784D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62750" y="3873500"/>
            <a:ext cx="1492250" cy="11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9">
            <a:extLst>
              <a:ext uri="{FF2B5EF4-FFF2-40B4-BE49-F238E27FC236}">
                <a16:creationId xmlns:a16="http://schemas.microsoft.com/office/drawing/2014/main" id="{11578BD9-522E-46A1-A40B-195AF54401C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07163" y="1966913"/>
            <a:ext cx="979487"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10">
            <a:extLst>
              <a:ext uri="{FF2B5EF4-FFF2-40B4-BE49-F238E27FC236}">
                <a16:creationId xmlns:a16="http://schemas.microsoft.com/office/drawing/2014/main" id="{668E9474-69AA-4F43-BF97-C0571393471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62750" y="2541588"/>
            <a:ext cx="1625600"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Tm="88275"/>
    </mc:Choice>
    <mc:Fallback>
      <p:transition spd="slow" advTm="8827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4578" name="Title 5">
            <a:extLst>
              <a:ext uri="{FF2B5EF4-FFF2-40B4-BE49-F238E27FC236}">
                <a16:creationId xmlns:a16="http://schemas.microsoft.com/office/drawing/2014/main" id="{E21BA900-7A9A-443A-8D38-D910D81A94FC}"/>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dirty="0"/>
              <a:t>Testing Permeability-Optional Task</a:t>
            </a:r>
          </a:p>
        </p:txBody>
      </p:sp>
      <p:sp>
        <p:nvSpPr>
          <p:cNvPr id="2" name="Rectangle 1">
            <a:extLst>
              <a:ext uri="{FF2B5EF4-FFF2-40B4-BE49-F238E27FC236}">
                <a16:creationId xmlns:a16="http://schemas.microsoft.com/office/drawing/2014/main" id="{29CB9309-1872-45C7-A92C-B30A4F527C34}"/>
              </a:ext>
            </a:extLst>
          </p:cNvPr>
          <p:cNvSpPr/>
          <p:nvPr/>
        </p:nvSpPr>
        <p:spPr>
          <a:xfrm>
            <a:off x="755650" y="1476375"/>
            <a:ext cx="7632700" cy="4616450"/>
          </a:xfrm>
          <a:prstGeom prst="rect">
            <a:avLst/>
          </a:prstGeom>
          <a:solidFill>
            <a:srgbClr val="CDDFE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a:extLst>
              <a:ext uri="{FF2B5EF4-FFF2-40B4-BE49-F238E27FC236}">
                <a16:creationId xmlns:a16="http://schemas.microsoft.com/office/drawing/2014/main" id="{84A843AE-A0F4-438F-A346-3B8FD3306038}"/>
              </a:ext>
            </a:extLst>
          </p:cNvPr>
          <p:cNvSpPr/>
          <p:nvPr/>
        </p:nvSpPr>
        <p:spPr>
          <a:xfrm>
            <a:off x="755650" y="1476375"/>
            <a:ext cx="7632700" cy="44862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Question: </a:t>
            </a:r>
            <a:r>
              <a:rPr lang="en-GB" dirty="0">
                <a:solidFill>
                  <a:schemeClr val="tx1"/>
                </a:solidFill>
              </a:rPr>
              <a:t>What is the permeability of different types of soils?</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r>
              <a:rPr lang="en-GB" dirty="0">
                <a:solidFill>
                  <a:schemeClr val="tx1"/>
                </a:solidFill>
                <a:latin typeface="+mj-lt"/>
              </a:rPr>
              <a:t>Prediction: </a:t>
            </a:r>
            <a:r>
              <a:rPr lang="en-GB" dirty="0">
                <a:solidFill>
                  <a:schemeClr val="tx1"/>
                </a:solidFill>
              </a:rPr>
              <a:t>I predict that _________ soil will be the most permeable and ______  soil will be the least permeable. I think this because</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r>
              <a:rPr lang="en-GB" dirty="0">
                <a:solidFill>
                  <a:schemeClr val="tx1"/>
                </a:solidFill>
                <a:latin typeface="+mj-lt"/>
              </a:rPr>
              <a:t>Equipment:</a:t>
            </a:r>
          </a:p>
          <a:p>
            <a:pPr eaLnBrk="1" fontAlgn="auto" hangingPunct="1">
              <a:lnSpc>
                <a:spcPct val="250000"/>
              </a:lnSpc>
              <a:spcBef>
                <a:spcPts val="0"/>
              </a:spcBef>
              <a:spcAft>
                <a:spcPts val="0"/>
              </a:spcAft>
              <a:defRPr/>
            </a:pPr>
            <a:r>
              <a:rPr lang="en-GB" dirty="0">
                <a:solidFill>
                  <a:schemeClr val="tx1"/>
                </a:solidFill>
              </a:rPr>
              <a:t>	Samples of soil			Beakers</a:t>
            </a:r>
          </a:p>
          <a:p>
            <a:pPr eaLnBrk="1" fontAlgn="auto" hangingPunct="1">
              <a:lnSpc>
                <a:spcPct val="250000"/>
              </a:lnSpc>
              <a:spcBef>
                <a:spcPts val="0"/>
              </a:spcBef>
              <a:spcAft>
                <a:spcPts val="0"/>
              </a:spcAft>
              <a:defRPr/>
            </a:pPr>
            <a:r>
              <a:rPr lang="en-GB" dirty="0">
                <a:solidFill>
                  <a:schemeClr val="tx1"/>
                </a:solidFill>
              </a:rPr>
              <a:t>	Measuring cylinder			Water</a:t>
            </a:r>
          </a:p>
          <a:p>
            <a:pPr eaLnBrk="1" fontAlgn="auto" hangingPunct="1">
              <a:lnSpc>
                <a:spcPct val="250000"/>
              </a:lnSpc>
              <a:spcBef>
                <a:spcPts val="0"/>
              </a:spcBef>
              <a:spcAft>
                <a:spcPts val="0"/>
              </a:spcAft>
              <a:defRPr/>
            </a:pPr>
            <a:r>
              <a:rPr lang="en-GB" dirty="0">
                <a:solidFill>
                  <a:schemeClr val="tx1"/>
                </a:solidFill>
              </a:rPr>
              <a:t>	Funnels				Coffee filter papers</a:t>
            </a:r>
          </a:p>
        </p:txBody>
      </p:sp>
      <p:cxnSp>
        <p:nvCxnSpPr>
          <p:cNvPr id="4" name="Straight Connector 3">
            <a:extLst>
              <a:ext uri="{FF2B5EF4-FFF2-40B4-BE49-F238E27FC236}">
                <a16:creationId xmlns:a16="http://schemas.microsoft.com/office/drawing/2014/main" id="{8CB2198E-0BA3-4BA4-98B3-D408E462275B}"/>
              </a:ext>
            </a:extLst>
          </p:cNvPr>
          <p:cNvCxnSpPr/>
          <p:nvPr/>
        </p:nvCxnSpPr>
        <p:spPr>
          <a:xfrm>
            <a:off x="1066800" y="3162300"/>
            <a:ext cx="6838950" cy="0"/>
          </a:xfrm>
          <a:prstGeom prst="line">
            <a:avLst/>
          </a:prstGeom>
        </p:spPr>
        <p:style>
          <a:lnRef idx="1">
            <a:schemeClr val="dk1"/>
          </a:lnRef>
          <a:fillRef idx="0">
            <a:schemeClr val="dk1"/>
          </a:fillRef>
          <a:effectRef idx="0">
            <a:schemeClr val="dk1"/>
          </a:effectRef>
          <a:fontRef idx="minor">
            <a:schemeClr val="tx1"/>
          </a:fontRef>
        </p:style>
      </p:cxnSp>
      <p:pic>
        <p:nvPicPr>
          <p:cNvPr id="24582" name="Picture 4">
            <a:extLst>
              <a:ext uri="{FF2B5EF4-FFF2-40B4-BE49-F238E27FC236}">
                <a16:creationId xmlns:a16="http://schemas.microsoft.com/office/drawing/2014/main" id="{4F8060D3-ACB7-4A0B-A0F1-6085FBE7DD6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7888" y="3714750"/>
            <a:ext cx="1050925"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5">
            <a:extLst>
              <a:ext uri="{FF2B5EF4-FFF2-40B4-BE49-F238E27FC236}">
                <a16:creationId xmlns:a16="http://schemas.microsoft.com/office/drawing/2014/main" id="{6D1129AB-9EE9-4A8A-88A1-DB331F6C3F9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59338" y="3590925"/>
            <a:ext cx="519112"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6">
            <a:extLst>
              <a:ext uri="{FF2B5EF4-FFF2-40B4-BE49-F238E27FC236}">
                <a16:creationId xmlns:a16="http://schemas.microsoft.com/office/drawing/2014/main" id="{1F7B35B4-46E2-4B29-93C6-E1440FA1C93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4271963"/>
            <a:ext cx="754063" cy="106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11">
            <a:extLst>
              <a:ext uri="{FF2B5EF4-FFF2-40B4-BE49-F238E27FC236}">
                <a16:creationId xmlns:a16="http://schemas.microsoft.com/office/drawing/2014/main" id="{11CC8E04-9F22-422F-98D8-35F90491D57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987925" y="4341813"/>
            <a:ext cx="290513" cy="91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ounded Rectangle 19">
            <a:extLst>
              <a:ext uri="{FF2B5EF4-FFF2-40B4-BE49-F238E27FC236}">
                <a16:creationId xmlns:a16="http://schemas.microsoft.com/office/drawing/2014/main" id="{C124841D-4582-4349-9371-87F1B4C9582D}"/>
              </a:ext>
            </a:extLst>
          </p:cNvPr>
          <p:cNvSpPr/>
          <p:nvPr/>
        </p:nvSpPr>
        <p:spPr>
          <a:xfrm>
            <a:off x="5513388" y="5584825"/>
            <a:ext cx="2706687" cy="5064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(use a different one for each type of soil)</a:t>
            </a:r>
          </a:p>
        </p:txBody>
      </p:sp>
      <p:pic>
        <p:nvPicPr>
          <p:cNvPr id="24587" name="Picture 12">
            <a:extLst>
              <a:ext uri="{FF2B5EF4-FFF2-40B4-BE49-F238E27FC236}">
                <a16:creationId xmlns:a16="http://schemas.microsoft.com/office/drawing/2014/main" id="{18E670D6-2AC3-4A6E-8D35-921841574AF4}"/>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179513" y="5346700"/>
            <a:ext cx="668337"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13">
            <a:extLst>
              <a:ext uri="{FF2B5EF4-FFF2-40B4-BE49-F238E27FC236}">
                <a16:creationId xmlns:a16="http://schemas.microsoft.com/office/drawing/2014/main" id="{53521EF3-61FE-4CCF-AE95-E3FBC654EBC6}"/>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589463" y="5405438"/>
            <a:ext cx="9620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Tm="96107"/>
    </mc:Choice>
    <mc:Fallback>
      <p:transition spd="slow" advTm="9610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2" name="Title 5">
            <a:extLst>
              <a:ext uri="{FF2B5EF4-FFF2-40B4-BE49-F238E27FC236}">
                <a16:creationId xmlns:a16="http://schemas.microsoft.com/office/drawing/2014/main" id="{434F76D6-D26F-49ED-8AC0-DED019C7FE40}"/>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a:t>Testing Permeability</a:t>
            </a:r>
          </a:p>
        </p:txBody>
      </p:sp>
      <p:sp>
        <p:nvSpPr>
          <p:cNvPr id="2" name="Rectangle 1">
            <a:extLst>
              <a:ext uri="{FF2B5EF4-FFF2-40B4-BE49-F238E27FC236}">
                <a16:creationId xmlns:a16="http://schemas.microsoft.com/office/drawing/2014/main" id="{C5BF4189-ACF4-4FD3-8809-B351DFAE04C1}"/>
              </a:ext>
            </a:extLst>
          </p:cNvPr>
          <p:cNvSpPr/>
          <p:nvPr/>
        </p:nvSpPr>
        <p:spPr>
          <a:xfrm>
            <a:off x="755650" y="1476375"/>
            <a:ext cx="7632700" cy="4616450"/>
          </a:xfrm>
          <a:prstGeom prst="rect">
            <a:avLst/>
          </a:prstGeom>
          <a:solidFill>
            <a:srgbClr val="CDDFE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a:extLst>
              <a:ext uri="{FF2B5EF4-FFF2-40B4-BE49-F238E27FC236}">
                <a16:creationId xmlns:a16="http://schemas.microsoft.com/office/drawing/2014/main" id="{C06B23E5-B9DA-41D0-9021-BB599EDEAEAA}"/>
              </a:ext>
            </a:extLst>
          </p:cNvPr>
          <p:cNvSpPr/>
          <p:nvPr/>
        </p:nvSpPr>
        <p:spPr>
          <a:xfrm>
            <a:off x="755650" y="1266825"/>
            <a:ext cx="3524250" cy="44862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Method:</a:t>
            </a:r>
          </a:p>
          <a:p>
            <a:pPr eaLnBrk="1" fontAlgn="auto" hangingPunct="1">
              <a:spcBef>
                <a:spcPts val="0"/>
              </a:spcBef>
              <a:spcAft>
                <a:spcPts val="0"/>
              </a:spcAft>
              <a:defRPr/>
            </a:pPr>
            <a:endParaRPr lang="en-GB" dirty="0">
              <a:solidFill>
                <a:schemeClr val="tx1"/>
              </a:solidFill>
              <a:latin typeface="+mj-lt"/>
            </a:endParaRPr>
          </a:p>
          <a:p>
            <a:pPr marL="972000" lvl="1" indent="-342900" eaLnBrk="1" fontAlgn="auto" hangingPunct="1">
              <a:spcBef>
                <a:spcPts val="0"/>
              </a:spcBef>
              <a:spcAft>
                <a:spcPts val="0"/>
              </a:spcAft>
              <a:buFont typeface="+mj-lt"/>
              <a:buAutoNum type="arabicPeriod"/>
              <a:defRPr/>
            </a:pPr>
            <a:r>
              <a:rPr lang="en-GB" dirty="0">
                <a:solidFill>
                  <a:schemeClr val="tx1"/>
                </a:solidFill>
              </a:rPr>
              <a:t>Place the funnel in the beaker.</a:t>
            </a:r>
          </a:p>
          <a:p>
            <a:pPr marL="972000" lvl="1" indent="-342900" eaLnBrk="1" fontAlgn="auto" hangingPunct="1">
              <a:spcBef>
                <a:spcPts val="0"/>
              </a:spcBef>
              <a:spcAft>
                <a:spcPts val="0"/>
              </a:spcAft>
              <a:buFont typeface="+mj-lt"/>
              <a:buAutoNum type="arabicPeriod"/>
              <a:defRPr/>
            </a:pPr>
            <a:endParaRPr lang="en-GB" dirty="0">
              <a:solidFill>
                <a:schemeClr val="tx1"/>
              </a:solidFill>
            </a:endParaRPr>
          </a:p>
          <a:p>
            <a:pPr marL="972000" lvl="1" indent="-342900" eaLnBrk="1" fontAlgn="auto" hangingPunct="1">
              <a:spcBef>
                <a:spcPts val="0"/>
              </a:spcBef>
              <a:spcAft>
                <a:spcPts val="0"/>
              </a:spcAft>
              <a:buFont typeface="+mj-lt"/>
              <a:buAutoNum type="arabicPeriod"/>
              <a:defRPr/>
            </a:pPr>
            <a:r>
              <a:rPr lang="en-GB" dirty="0">
                <a:solidFill>
                  <a:schemeClr val="tx1"/>
                </a:solidFill>
              </a:rPr>
              <a:t>Insert a coffee filter into the funnel.</a:t>
            </a:r>
          </a:p>
          <a:p>
            <a:pPr marL="972000" lvl="1" indent="-342900" eaLnBrk="1" fontAlgn="auto" hangingPunct="1">
              <a:spcBef>
                <a:spcPts val="0"/>
              </a:spcBef>
              <a:spcAft>
                <a:spcPts val="0"/>
              </a:spcAft>
              <a:buFont typeface="+mj-lt"/>
              <a:buAutoNum type="arabicPeriod"/>
              <a:defRPr/>
            </a:pPr>
            <a:endParaRPr lang="en-GB" dirty="0">
              <a:solidFill>
                <a:schemeClr val="tx1"/>
              </a:solidFill>
            </a:endParaRPr>
          </a:p>
          <a:p>
            <a:pPr marL="972000" lvl="1" indent="-342900" eaLnBrk="1" fontAlgn="auto" hangingPunct="1">
              <a:spcBef>
                <a:spcPts val="0"/>
              </a:spcBef>
              <a:spcAft>
                <a:spcPts val="0"/>
              </a:spcAft>
              <a:buFont typeface="+mj-lt"/>
              <a:buAutoNum type="arabicPeriod"/>
              <a:defRPr/>
            </a:pPr>
            <a:r>
              <a:rPr lang="en-GB" dirty="0">
                <a:solidFill>
                  <a:schemeClr val="tx1"/>
                </a:solidFill>
              </a:rPr>
              <a:t>Add the soil sample to the lined funnel.</a:t>
            </a:r>
          </a:p>
          <a:p>
            <a:pPr marL="972000" lvl="1" indent="-342900" eaLnBrk="1" fontAlgn="auto" hangingPunct="1">
              <a:spcBef>
                <a:spcPts val="0"/>
              </a:spcBef>
              <a:spcAft>
                <a:spcPts val="0"/>
              </a:spcAft>
              <a:buFont typeface="+mj-lt"/>
              <a:buAutoNum type="arabicPeriod"/>
              <a:defRPr/>
            </a:pPr>
            <a:endParaRPr lang="en-GB" dirty="0">
              <a:solidFill>
                <a:schemeClr val="tx1"/>
              </a:solidFill>
            </a:endParaRPr>
          </a:p>
          <a:p>
            <a:pPr marL="972000" lvl="1" indent="-342900" eaLnBrk="1" fontAlgn="auto" hangingPunct="1">
              <a:spcBef>
                <a:spcPts val="0"/>
              </a:spcBef>
              <a:spcAft>
                <a:spcPts val="0"/>
              </a:spcAft>
              <a:buFont typeface="+mj-lt"/>
              <a:buAutoNum type="arabicPeriod"/>
              <a:defRPr/>
            </a:pPr>
            <a:r>
              <a:rPr lang="en-GB" dirty="0">
                <a:solidFill>
                  <a:schemeClr val="tx1"/>
                </a:solidFill>
              </a:rPr>
              <a:t>4. Pour 300 ml of water into the soil.</a:t>
            </a:r>
          </a:p>
        </p:txBody>
      </p:sp>
      <p:pic>
        <p:nvPicPr>
          <p:cNvPr id="25606" name="Picture 7">
            <a:extLst>
              <a:ext uri="{FF2B5EF4-FFF2-40B4-BE49-F238E27FC236}">
                <a16:creationId xmlns:a16="http://schemas.microsoft.com/office/drawing/2014/main" id="{F13F36FF-AB35-4922-950F-1E86A733B5E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36638" y="2179638"/>
            <a:ext cx="515937"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7" name="Picture 9">
            <a:extLst>
              <a:ext uri="{FF2B5EF4-FFF2-40B4-BE49-F238E27FC236}">
                <a16:creationId xmlns:a16="http://schemas.microsoft.com/office/drawing/2014/main" id="{DF37FA73-161C-4666-9CA4-59D76835BEF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23938" y="3013075"/>
            <a:ext cx="528637" cy="62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8" name="Picture 10">
            <a:extLst>
              <a:ext uri="{FF2B5EF4-FFF2-40B4-BE49-F238E27FC236}">
                <a16:creationId xmlns:a16="http://schemas.microsoft.com/office/drawing/2014/main" id="{CE1CECF1-DB86-42FD-A062-F21EC809C32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93775" y="3787775"/>
            <a:ext cx="5588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ounded Rectangle 17">
            <a:extLst>
              <a:ext uri="{FF2B5EF4-FFF2-40B4-BE49-F238E27FC236}">
                <a16:creationId xmlns:a16="http://schemas.microsoft.com/office/drawing/2014/main" id="{FD539776-7F17-429E-AD13-C9F483B2FB9B}"/>
              </a:ext>
            </a:extLst>
          </p:cNvPr>
          <p:cNvSpPr/>
          <p:nvPr/>
        </p:nvSpPr>
        <p:spPr>
          <a:xfrm>
            <a:off x="5387975" y="1962150"/>
            <a:ext cx="2957513" cy="29146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5. Observe the water filtering through.</a:t>
            </a:r>
          </a:p>
          <a:p>
            <a:pPr eaLnBrk="1" fontAlgn="auto" hangingPunct="1">
              <a:spcBef>
                <a:spcPts val="0"/>
              </a:spcBef>
              <a:spcAft>
                <a:spcPts val="0"/>
              </a:spcAft>
              <a:defRPr/>
            </a:pPr>
            <a:endParaRPr lang="en-GB" dirty="0">
              <a:solidFill>
                <a:schemeClr val="tx1"/>
              </a:solidFill>
            </a:endParaRPr>
          </a:p>
          <a:p>
            <a:pPr>
              <a:defRPr/>
            </a:pPr>
            <a:r>
              <a:rPr lang="en-GB" dirty="0">
                <a:solidFill>
                  <a:schemeClr val="tx1"/>
                </a:solidFill>
              </a:rPr>
              <a:t>6. After 5 minutes check how much water has collected in the beaker and record this on your </a:t>
            </a:r>
            <a:r>
              <a:rPr lang="en-GB" dirty="0">
                <a:solidFill>
                  <a:schemeClr val="tx1"/>
                </a:solidFill>
                <a:latin typeface="Sassoon Infant Md" panose="02000603050000020003" pitchFamily="50" charset="0"/>
              </a:rPr>
              <a:t>Soil Permeability Activity Sheet. </a:t>
            </a:r>
          </a:p>
        </p:txBody>
      </p:sp>
      <p:pic>
        <p:nvPicPr>
          <p:cNvPr id="25610" name="Picture 14">
            <a:extLst>
              <a:ext uri="{FF2B5EF4-FFF2-40B4-BE49-F238E27FC236}">
                <a16:creationId xmlns:a16="http://schemas.microsoft.com/office/drawing/2014/main" id="{F5D80C5B-57BF-4C1D-A7EF-6EC70F41360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65200" y="5124450"/>
            <a:ext cx="9620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1" name="Picture 15">
            <a:extLst>
              <a:ext uri="{FF2B5EF4-FFF2-40B4-BE49-F238E27FC236}">
                <a16:creationId xmlns:a16="http://schemas.microsoft.com/office/drawing/2014/main" id="{3BE8D39D-EE1B-4CBB-8372-9B11522B1475}"/>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279900" y="2079625"/>
            <a:ext cx="1108075"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2" name="Picture 16">
            <a:extLst>
              <a:ext uri="{FF2B5EF4-FFF2-40B4-BE49-F238E27FC236}">
                <a16:creationId xmlns:a16="http://schemas.microsoft.com/office/drawing/2014/main" id="{59FDF509-0FFD-47A4-B0F9-ECA27033DE15}"/>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238625" y="3122613"/>
            <a:ext cx="1285875"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3" name="TextBox 18">
            <a:extLst>
              <a:ext uri="{FF2B5EF4-FFF2-40B4-BE49-F238E27FC236}">
                <a16:creationId xmlns:a16="http://schemas.microsoft.com/office/drawing/2014/main" id="{17859CF4-AE82-4CA0-BA1F-F91C48D39E26}"/>
              </a:ext>
            </a:extLst>
          </p:cNvPr>
          <p:cNvSpPr txBox="1">
            <a:spLocks noChangeArrowheads="1"/>
          </p:cNvSpPr>
          <p:nvPr/>
        </p:nvSpPr>
        <p:spPr bwMode="auto">
          <a:xfrm>
            <a:off x="1795463" y="5591175"/>
            <a:ext cx="64341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latin typeface="Sassoon Infant Md" panose="02000603050000020003" pitchFamily="50" charset="0"/>
              </a:rPr>
              <a:t>Repeat the instructions with each soil sample you are testing.</a:t>
            </a:r>
          </a:p>
        </p:txBody>
      </p:sp>
    </p:spTree>
  </p:cSld>
  <p:clrMapOvr>
    <a:masterClrMapping/>
  </p:clrMapOvr>
  <mc:AlternateContent xmlns:mc="http://schemas.openxmlformats.org/markup-compatibility/2006">
    <mc:Choice xmlns:p14="http://schemas.microsoft.com/office/powerpoint/2010/main" Requires="p14">
      <p:transition spd="slow" p14:dur="2000" advTm="78496"/>
    </mc:Choice>
    <mc:Fallback>
      <p:transition spd="slow" advTm="7849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7650" name="Title 5">
            <a:extLst>
              <a:ext uri="{FF2B5EF4-FFF2-40B4-BE49-F238E27FC236}">
                <a16:creationId xmlns:a16="http://schemas.microsoft.com/office/drawing/2014/main" id="{00E3C2D6-69C6-4364-9ECC-8A75FBBC5598}"/>
              </a:ext>
            </a:extLst>
          </p:cNvPr>
          <p:cNvSpPr>
            <a:spLocks noGrp="1"/>
          </p:cNvSpPr>
          <p:nvPr>
            <p:ph type="title"/>
          </p:nvPr>
        </p:nvSpPr>
        <p:spPr>
          <a:xfrm>
            <a:off x="461963" y="436563"/>
            <a:ext cx="8220075" cy="1039812"/>
          </a:xfrm>
        </p:spPr>
        <p:txBody>
          <a:bodyPr>
            <a:normAutofit fontScale="90000"/>
          </a:bodyPr>
          <a:lstStyle/>
          <a:p>
            <a:pPr algn="ctr" eaLnBrk="1" hangingPunct="1">
              <a:defRPr/>
            </a:pPr>
            <a:r>
              <a:rPr lang="en-GB" altLang="en-US" dirty="0"/>
              <a:t>Conclusions</a:t>
            </a:r>
          </a:p>
        </p:txBody>
      </p:sp>
      <p:sp>
        <p:nvSpPr>
          <p:cNvPr id="18" name="Rectangle 17">
            <a:extLst>
              <a:ext uri="{FF2B5EF4-FFF2-40B4-BE49-F238E27FC236}">
                <a16:creationId xmlns:a16="http://schemas.microsoft.com/office/drawing/2014/main" id="{AC34F585-634C-4617-9F9C-4A0994F1E775}"/>
              </a:ext>
            </a:extLst>
          </p:cNvPr>
          <p:cNvSpPr/>
          <p:nvPr/>
        </p:nvSpPr>
        <p:spPr>
          <a:xfrm>
            <a:off x="755650" y="1651000"/>
            <a:ext cx="7632700" cy="4441825"/>
          </a:xfrm>
          <a:prstGeom prst="rect">
            <a:avLst/>
          </a:prstGeom>
          <a:solidFill>
            <a:srgbClr val="CDDFE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Rounded Rectangle 18">
            <a:extLst>
              <a:ext uri="{FF2B5EF4-FFF2-40B4-BE49-F238E27FC236}">
                <a16:creationId xmlns:a16="http://schemas.microsoft.com/office/drawing/2014/main" id="{EDA37F12-F9DC-4809-B79C-E751ABB23CD3}"/>
              </a:ext>
            </a:extLst>
          </p:cNvPr>
          <p:cNvSpPr/>
          <p:nvPr/>
        </p:nvSpPr>
        <p:spPr>
          <a:xfrm>
            <a:off x="755650" y="1651000"/>
            <a:ext cx="7632700" cy="24447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Were the findings similar or different? </a:t>
            </a: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Why do you think that might be? </a:t>
            </a: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How can we know which results are accurate? </a:t>
            </a: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What conclusions can you draw about the permeability of different types of soil?</a:t>
            </a:r>
          </a:p>
        </p:txBody>
      </p:sp>
      <p:pic>
        <p:nvPicPr>
          <p:cNvPr id="27654" name="Picture 1">
            <a:extLst>
              <a:ext uri="{FF2B5EF4-FFF2-40B4-BE49-F238E27FC236}">
                <a16:creationId xmlns:a16="http://schemas.microsoft.com/office/drawing/2014/main" id="{83FFF0B7-4964-4389-B7C3-EF2FCBB703E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4238625"/>
            <a:ext cx="2824163"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Picture 3">
            <a:extLst>
              <a:ext uri="{FF2B5EF4-FFF2-40B4-BE49-F238E27FC236}">
                <a16:creationId xmlns:a16="http://schemas.microsoft.com/office/drawing/2014/main" id="{E2A7569A-59CC-486D-BC22-68E79501220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24425" y="4238625"/>
            <a:ext cx="2952750" cy="153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Tm="39496"/>
    </mc:Choice>
    <mc:Fallback>
      <p:transition spd="slow" advTm="3949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649468-5989-4A9A-9713-A1BA77BC4F49}"/>
              </a:ext>
            </a:extLst>
          </p:cNvPr>
          <p:cNvPicPr>
            <a:picLocks noChangeAspect="1"/>
          </p:cNvPicPr>
          <p:nvPr/>
        </p:nvPicPr>
        <p:blipFill>
          <a:blip r:embed="rId3"/>
          <a:stretch>
            <a:fillRect/>
          </a:stretch>
        </p:blipFill>
        <p:spPr>
          <a:xfrm>
            <a:off x="4572000" y="541174"/>
            <a:ext cx="4277181" cy="5775649"/>
          </a:xfrm>
          <a:prstGeom prst="rect">
            <a:avLst/>
          </a:prstGeom>
        </p:spPr>
      </p:pic>
      <p:pic>
        <p:nvPicPr>
          <p:cNvPr id="3" name="Picture 2">
            <a:extLst>
              <a:ext uri="{FF2B5EF4-FFF2-40B4-BE49-F238E27FC236}">
                <a16:creationId xmlns:a16="http://schemas.microsoft.com/office/drawing/2014/main" id="{5E18390B-1E7E-41B3-BDC0-B9AC86967131}"/>
              </a:ext>
            </a:extLst>
          </p:cNvPr>
          <p:cNvPicPr>
            <a:picLocks noChangeAspect="1"/>
          </p:cNvPicPr>
          <p:nvPr/>
        </p:nvPicPr>
        <p:blipFill>
          <a:blip r:embed="rId4"/>
          <a:stretch>
            <a:fillRect/>
          </a:stretch>
        </p:blipFill>
        <p:spPr>
          <a:xfrm>
            <a:off x="201066" y="541174"/>
            <a:ext cx="4212911" cy="577564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01568"/>
    </mc:Choice>
    <mc:Fallback>
      <p:transition spd="slow" advTm="10156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9.6"/>
</p:tagLst>
</file>

<file path=ppt/tags/tag2.xml><?xml version="1.0" encoding="utf-8"?>
<p:tagLst xmlns:a="http://schemas.openxmlformats.org/drawingml/2006/main" xmlns:r="http://schemas.openxmlformats.org/officeDocument/2006/relationships" xmlns:p="http://schemas.openxmlformats.org/presentationml/2006/main">
  <p:tag name="TIMING" val="|25|0.8"/>
</p:tagLst>
</file>

<file path=ppt/tags/tag3.xml><?xml version="1.0" encoding="utf-8"?>
<p:tagLst xmlns:a="http://schemas.openxmlformats.org/drawingml/2006/main" xmlns:r="http://schemas.openxmlformats.org/officeDocument/2006/relationships" xmlns:p="http://schemas.openxmlformats.org/presentationml/2006/main">
  <p:tag name="TIMING" val="|1.3|1.6"/>
</p:tagLst>
</file>

<file path=ppt/tags/tag4.xml><?xml version="1.0" encoding="utf-8"?>
<p:tagLst xmlns:a="http://schemas.openxmlformats.org/drawingml/2006/main" xmlns:r="http://schemas.openxmlformats.org/officeDocument/2006/relationships" xmlns:p="http://schemas.openxmlformats.org/presentationml/2006/main">
  <p:tag name="TIMING" val="|1.8|3"/>
</p:tagLst>
</file>

<file path=ppt/tags/tag5.xml><?xml version="1.0" encoding="utf-8"?>
<p:tagLst xmlns:a="http://schemas.openxmlformats.org/drawingml/2006/main" xmlns:r="http://schemas.openxmlformats.org/officeDocument/2006/relationships" xmlns:p="http://schemas.openxmlformats.org/presentationml/2006/main">
  <p:tag name="TIMING" val="|0.6|3.5"/>
</p:tagLst>
</file>

<file path=ppt/tags/tag6.xml><?xml version="1.0" encoding="utf-8"?>
<p:tagLst xmlns:a="http://schemas.openxmlformats.org/drawingml/2006/main" xmlns:r="http://schemas.openxmlformats.org/officeDocument/2006/relationships" xmlns:p="http://schemas.openxmlformats.org/presentationml/2006/main">
  <p:tag name="TIMING" val="|0.5|0.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2710</TotalTime>
  <Words>849</Words>
  <Application>Microsoft Office PowerPoint</Application>
  <PresentationFormat>On-screen Show (4:3)</PresentationFormat>
  <Paragraphs>143</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BPreplay</vt:lpstr>
      <vt:lpstr>Calibri</vt:lpstr>
      <vt:lpstr>Arial</vt:lpstr>
      <vt:lpstr>Sassoon Infant Rg</vt:lpstr>
      <vt:lpstr>Sassoon Infant Md</vt:lpstr>
      <vt:lpstr>Office Theme</vt:lpstr>
      <vt:lpstr>PowerPoint Presentation</vt:lpstr>
      <vt:lpstr>PowerPoint Presentation</vt:lpstr>
      <vt:lpstr>Rocks Quiz</vt:lpstr>
      <vt:lpstr>Rocks Quiz</vt:lpstr>
      <vt:lpstr>Rocks Quiz</vt:lpstr>
      <vt:lpstr>Rocks Quiz</vt:lpstr>
      <vt:lpstr>Rocks Quiz</vt:lpstr>
      <vt:lpstr>Rocks Quiz</vt:lpstr>
      <vt:lpstr>Rocks Quiz</vt:lpstr>
      <vt:lpstr>Rocks Quiz</vt:lpstr>
      <vt:lpstr>Matching Rocks and Soils</vt:lpstr>
      <vt:lpstr>Matching Rocks and Soils</vt:lpstr>
      <vt:lpstr>Matching Rocks and Soils</vt:lpstr>
      <vt:lpstr>Matching Rocks and Soils</vt:lpstr>
      <vt:lpstr>Matching Rocks and Soils</vt:lpstr>
      <vt:lpstr>Comparing Soils</vt:lpstr>
      <vt:lpstr>Soil Permeability</vt:lpstr>
      <vt:lpstr>Making Careful Observations</vt:lpstr>
      <vt:lpstr>Testing Permeability-Optional Task</vt:lpstr>
      <vt:lpstr>Testing Permeability</vt:lpstr>
      <vt:lpstr>Conclusions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Mrs Padam</cp:lastModifiedBy>
  <cp:revision>204</cp:revision>
  <dcterms:created xsi:type="dcterms:W3CDTF">2014-10-01T16:09:27Z</dcterms:created>
  <dcterms:modified xsi:type="dcterms:W3CDTF">2021-02-07T18:46:19Z</dcterms:modified>
</cp:coreProperties>
</file>