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758" r:id="rId2"/>
    <p:sldId id="759" r:id="rId3"/>
    <p:sldId id="775" r:id="rId4"/>
    <p:sldId id="776" r:id="rId5"/>
    <p:sldId id="761" r:id="rId6"/>
    <p:sldId id="762" r:id="rId7"/>
    <p:sldId id="770" r:id="rId8"/>
    <p:sldId id="771" r:id="rId9"/>
    <p:sldId id="764" r:id="rId10"/>
    <p:sldId id="755" r:id="rId11"/>
    <p:sldId id="73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9DC9"/>
    <a:srgbClr val="9966FF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3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65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645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585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660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558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70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80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406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59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025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4BD2A-6136-4089-B5FB-E8163C5F198C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665FD-1E47-4376-8FF7-73BDDFBA7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87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260.png"/><Relationship Id="rId3" Type="http://schemas.openxmlformats.org/officeDocument/2006/relationships/image" Target="../media/image17.png"/><Relationship Id="rId7" Type="http://schemas.openxmlformats.org/officeDocument/2006/relationships/image" Target="../media/image38.png"/><Relationship Id="rId12" Type="http://schemas.openxmlformats.org/officeDocument/2006/relationships/image" Target="../media/image2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240.png"/><Relationship Id="rId5" Type="http://schemas.openxmlformats.org/officeDocument/2006/relationships/image" Target="../media/image36.png"/><Relationship Id="rId10" Type="http://schemas.openxmlformats.org/officeDocument/2006/relationships/image" Target="../media/image48.png"/><Relationship Id="rId4" Type="http://schemas.openxmlformats.org/officeDocument/2006/relationships/image" Target="../media/image18.png"/><Relationship Id="rId9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39.png"/><Relationship Id="rId7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0.png"/><Relationship Id="rId5" Type="http://schemas.openxmlformats.org/officeDocument/2006/relationships/image" Target="../media/image47.png"/><Relationship Id="rId10" Type="http://schemas.openxmlformats.org/officeDocument/2006/relationships/image" Target="../media/image260.png"/><Relationship Id="rId4" Type="http://schemas.openxmlformats.org/officeDocument/2006/relationships/image" Target="../media/image40.png"/><Relationship Id="rId9" Type="http://schemas.openxmlformats.org/officeDocument/2006/relationships/image" Target="../media/image2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55340" y="310462"/>
            <a:ext cx="8433320" cy="62370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40" y="310462"/>
            <a:ext cx="8433320" cy="6237076"/>
          </a:xfrm>
          <a:prstGeom prst="rect">
            <a:avLst/>
          </a:prstGeom>
          <a:effectLst>
            <a:softEdge rad="0"/>
          </a:effectLst>
        </p:spPr>
      </p:pic>
      <p:sp>
        <p:nvSpPr>
          <p:cNvPr id="12" name="TextBox 11"/>
          <p:cNvSpPr txBox="1"/>
          <p:nvPr/>
        </p:nvSpPr>
        <p:spPr>
          <a:xfrm>
            <a:off x="1177000" y="454589"/>
            <a:ext cx="6840760" cy="1432500"/>
          </a:xfrm>
          <a:prstGeom prst="snip2DiagRect">
            <a:avLst/>
          </a:prstGeom>
          <a:solidFill>
            <a:srgbClr val="0070C0"/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10.03.23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51620" y="2233851"/>
            <a:ext cx="6840760" cy="1726347"/>
          </a:xfrm>
          <a:prstGeom prst="snip2Diag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LO: </a:t>
            </a:r>
            <a:r>
              <a:rPr lang="en-GB" sz="4400"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Recapping fractions</a:t>
            </a:r>
            <a:r>
              <a:rPr lang="en-GB" sz="4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decimals and percentages</a:t>
            </a:r>
          </a:p>
        </p:txBody>
      </p:sp>
    </p:spTree>
    <p:extLst>
      <p:ext uri="{BB962C8B-B14F-4D97-AF65-F5344CB8AC3E}">
        <p14:creationId xmlns:p14="http://schemas.microsoft.com/office/powerpoint/2010/main" val="1300248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990664"/>
            <a:ext cx="8791856" cy="756760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0176E00-7D8B-4484-B2AC-5A072E0233AF}"/>
              </a:ext>
            </a:extLst>
          </p:cNvPr>
          <p:cNvSpPr txBox="1"/>
          <p:nvPr/>
        </p:nvSpPr>
        <p:spPr>
          <a:xfrm>
            <a:off x="-4578" y="60240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How can we convert fractions to decimals?</a:t>
            </a:r>
          </a:p>
          <a:p>
            <a:pPr algn="ctr" defTabSz="685800">
              <a:defRPr/>
            </a:pPr>
            <a:r>
              <a:rPr lang="en-GB" sz="3600" b="1" dirty="0">
                <a:solidFill>
                  <a:srgbClr val="0070C0"/>
                </a:solidFill>
              </a:rPr>
              <a:t>Complete the missing numbers.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210C5-2FDA-4A53-BCB1-59DD77059AB2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CD3B6-3EC7-4EAF-9DF4-745DEEBCE261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E30BF9-DD62-42BF-98A0-1B27FFEBE26F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27E80CD-C781-4B95-BA16-3C888D75D662}"/>
                  </a:ext>
                </a:extLst>
              </p:cNvPr>
              <p:cNvSpPr txBox="1"/>
              <p:nvPr/>
            </p:nvSpPr>
            <p:spPr>
              <a:xfrm>
                <a:off x="2048278" y="1785359"/>
                <a:ext cx="3086351" cy="1692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70C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27E80CD-C781-4B95-BA16-3C888D75D6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278" y="1785359"/>
                <a:ext cx="3086351" cy="1692707"/>
              </a:xfrm>
              <a:prstGeom prst="rect">
                <a:avLst/>
              </a:prstGeom>
              <a:blipFill>
                <a:blip r:embed="rId2"/>
                <a:stretch>
                  <a:fillRect b="-154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5310D96B-F451-4A5F-9D5A-EF01999D0713}"/>
              </a:ext>
            </a:extLst>
          </p:cNvPr>
          <p:cNvSpPr txBox="1"/>
          <p:nvPr/>
        </p:nvSpPr>
        <p:spPr>
          <a:xfrm>
            <a:off x="5493317" y="1993703"/>
            <a:ext cx="3086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7200" b="1" dirty="0">
                <a:solidFill>
                  <a:srgbClr val="FF0000"/>
                </a:solidFill>
              </a:rPr>
              <a:t>0.__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1B8947E-07D5-4FB5-AE59-004520D4AA10}"/>
                  </a:ext>
                </a:extLst>
              </p:cNvPr>
              <p:cNvSpPr txBox="1"/>
              <p:nvPr/>
            </p:nvSpPr>
            <p:spPr>
              <a:xfrm>
                <a:off x="3703536" y="1701862"/>
                <a:ext cx="2261424" cy="1762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1B8947E-07D5-4FB5-AE59-004520D4AA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3536" y="1701862"/>
                <a:ext cx="2261424" cy="1762598"/>
              </a:xfrm>
              <a:prstGeom prst="rect">
                <a:avLst/>
              </a:prstGeom>
              <a:blipFill>
                <a:blip r:embed="rId3"/>
                <a:stretch>
                  <a:fillRect b="-148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DABC8322-127C-402F-8841-462E82297CF8}"/>
              </a:ext>
            </a:extLst>
          </p:cNvPr>
          <p:cNvSpPr txBox="1"/>
          <p:nvPr/>
        </p:nvSpPr>
        <p:spPr>
          <a:xfrm>
            <a:off x="5999979" y="1950587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54B939-BAD7-4439-97CD-74D38347AB5F}"/>
              </a:ext>
            </a:extLst>
          </p:cNvPr>
          <p:cNvSpPr txBox="1"/>
          <p:nvPr/>
        </p:nvSpPr>
        <p:spPr>
          <a:xfrm>
            <a:off x="3538127" y="1494000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808EADD-C7F5-411D-8058-CD6503E8BF3C}"/>
                  </a:ext>
                </a:extLst>
              </p:cNvPr>
              <p:cNvSpPr txBox="1"/>
              <p:nvPr/>
            </p:nvSpPr>
            <p:spPr>
              <a:xfrm>
                <a:off x="2048278" y="4006115"/>
                <a:ext cx="3086899" cy="1692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num>
                      <m:den>
                        <m:r>
                          <a:rPr lang="en-GB" sz="72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𝟓𝟎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70C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808EADD-C7F5-411D-8058-CD6503E8BF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278" y="4006115"/>
                <a:ext cx="3086899" cy="1692707"/>
              </a:xfrm>
              <a:prstGeom prst="rect">
                <a:avLst/>
              </a:prstGeom>
              <a:blipFill>
                <a:blip r:embed="rId4"/>
                <a:stretch>
                  <a:fillRect b="-154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3C3FFC34-4B78-432F-8B64-4ED730DCD64D}"/>
              </a:ext>
            </a:extLst>
          </p:cNvPr>
          <p:cNvSpPr txBox="1"/>
          <p:nvPr/>
        </p:nvSpPr>
        <p:spPr>
          <a:xfrm>
            <a:off x="5631513" y="4214459"/>
            <a:ext cx="3086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7200" b="1" dirty="0">
                <a:solidFill>
                  <a:srgbClr val="FF0000"/>
                </a:solidFill>
              </a:rPr>
              <a:t>0.__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E238AB5-1B29-47DD-9A4B-68274E9509FF}"/>
                  </a:ext>
                </a:extLst>
              </p:cNvPr>
              <p:cNvSpPr txBox="1"/>
              <p:nvPr/>
            </p:nvSpPr>
            <p:spPr>
              <a:xfrm>
                <a:off x="3704084" y="3922618"/>
                <a:ext cx="2261424" cy="1762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E238AB5-1B29-47DD-9A4B-68274E950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4084" y="3922618"/>
                <a:ext cx="2261424" cy="1762598"/>
              </a:xfrm>
              <a:prstGeom prst="rect">
                <a:avLst/>
              </a:prstGeom>
              <a:blipFill>
                <a:blip r:embed="rId5"/>
                <a:stretch>
                  <a:fillRect r="-10782" b="-14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4449015F-EC44-47C6-B37E-95D4534BD8F0}"/>
              </a:ext>
            </a:extLst>
          </p:cNvPr>
          <p:cNvSpPr txBox="1"/>
          <p:nvPr/>
        </p:nvSpPr>
        <p:spPr>
          <a:xfrm>
            <a:off x="6195991" y="4181383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FF0000"/>
                </a:solidFill>
              </a:rPr>
              <a:t>26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E9505BF-C803-447A-A967-A2F6B91A60D3}"/>
              </a:ext>
            </a:extLst>
          </p:cNvPr>
          <p:cNvSpPr txBox="1"/>
          <p:nvPr/>
        </p:nvSpPr>
        <p:spPr>
          <a:xfrm>
            <a:off x="3712612" y="3753602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26</a:t>
            </a:r>
          </a:p>
        </p:txBody>
      </p:sp>
      <p:sp>
        <p:nvSpPr>
          <p:cNvPr id="6" name="Arrow: Curved Up 5">
            <a:extLst>
              <a:ext uri="{FF2B5EF4-FFF2-40B4-BE49-F238E27FC236}">
                <a16:creationId xmlns:a16="http://schemas.microsoft.com/office/drawing/2014/main" id="{4788AD6C-979E-D7B4-ACBF-9CD537625282}"/>
              </a:ext>
            </a:extLst>
          </p:cNvPr>
          <p:cNvSpPr/>
          <p:nvPr/>
        </p:nvSpPr>
        <p:spPr>
          <a:xfrm>
            <a:off x="2623930" y="3429000"/>
            <a:ext cx="1088682" cy="29727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Arrow: Curved Up 9">
            <a:extLst>
              <a:ext uri="{FF2B5EF4-FFF2-40B4-BE49-F238E27FC236}">
                <a16:creationId xmlns:a16="http://schemas.microsoft.com/office/drawing/2014/main" id="{46E14AD9-624E-9CD3-F602-95F6910FAD9A}"/>
              </a:ext>
            </a:extLst>
          </p:cNvPr>
          <p:cNvSpPr/>
          <p:nvPr/>
        </p:nvSpPr>
        <p:spPr>
          <a:xfrm>
            <a:off x="2867900" y="5646708"/>
            <a:ext cx="1088682" cy="29727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Curved Up 10">
            <a:extLst>
              <a:ext uri="{FF2B5EF4-FFF2-40B4-BE49-F238E27FC236}">
                <a16:creationId xmlns:a16="http://schemas.microsoft.com/office/drawing/2014/main" id="{D2C1FE9E-AA6D-2E57-E1B4-CEE119668980}"/>
              </a:ext>
            </a:extLst>
          </p:cNvPr>
          <p:cNvSpPr/>
          <p:nvPr/>
        </p:nvSpPr>
        <p:spPr>
          <a:xfrm rot="10800000" flipH="1">
            <a:off x="2623930" y="1805007"/>
            <a:ext cx="1209650" cy="2864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Arrow: Curved Up 11">
            <a:extLst>
              <a:ext uri="{FF2B5EF4-FFF2-40B4-BE49-F238E27FC236}">
                <a16:creationId xmlns:a16="http://schemas.microsoft.com/office/drawing/2014/main" id="{9F866E18-23AF-2AF5-F54A-B690A5E69116}"/>
              </a:ext>
            </a:extLst>
          </p:cNvPr>
          <p:cNvSpPr/>
          <p:nvPr/>
        </p:nvSpPr>
        <p:spPr>
          <a:xfrm rot="10800000" flipH="1">
            <a:off x="2760719" y="3906642"/>
            <a:ext cx="1209650" cy="2864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F5D3C5-90A2-1E96-444D-0632FADD06A5}"/>
              </a:ext>
            </a:extLst>
          </p:cNvPr>
          <p:cNvSpPr txBox="1"/>
          <p:nvPr/>
        </p:nvSpPr>
        <p:spPr>
          <a:xfrm>
            <a:off x="2940200" y="3388576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0CF063-B176-83D7-5A95-F7EB3EAB7C44}"/>
              </a:ext>
            </a:extLst>
          </p:cNvPr>
          <p:cNvSpPr txBox="1"/>
          <p:nvPr/>
        </p:nvSpPr>
        <p:spPr>
          <a:xfrm>
            <a:off x="2971782" y="1725929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CE1DCC-D437-E730-8603-97A09EE3CF85}"/>
              </a:ext>
            </a:extLst>
          </p:cNvPr>
          <p:cNvSpPr txBox="1"/>
          <p:nvPr/>
        </p:nvSpPr>
        <p:spPr>
          <a:xfrm>
            <a:off x="3186414" y="5530810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0F6D41-A86F-3BDF-EF9C-D65ECB958777}"/>
              </a:ext>
            </a:extLst>
          </p:cNvPr>
          <p:cNvSpPr txBox="1"/>
          <p:nvPr/>
        </p:nvSpPr>
        <p:spPr>
          <a:xfrm>
            <a:off x="3168271" y="3853084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364943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A5567DE-700C-48A5-80AE-3643BB83311A}"/>
                  </a:ext>
                </a:extLst>
              </p:cNvPr>
              <p:cNvSpPr txBox="1"/>
              <p:nvPr/>
            </p:nvSpPr>
            <p:spPr>
              <a:xfrm>
                <a:off x="2222875" y="1799487"/>
                <a:ext cx="1924810" cy="1554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GB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en-US" sz="6600" b="1" dirty="0">
                    <a:solidFill>
                      <a:srgbClr val="0070C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A5567DE-700C-48A5-80AE-3643BB833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875" y="1799487"/>
                <a:ext cx="1924810" cy="1554528"/>
              </a:xfrm>
              <a:prstGeom prst="rect">
                <a:avLst/>
              </a:prstGeom>
              <a:blipFill>
                <a:blip r:embed="rId2"/>
                <a:stretch>
                  <a:fillRect r="-952" b="-160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4558D924-B57C-476A-9722-D7534089C12A}"/>
              </a:ext>
            </a:extLst>
          </p:cNvPr>
          <p:cNvSpPr txBox="1"/>
          <p:nvPr/>
        </p:nvSpPr>
        <p:spPr>
          <a:xfrm>
            <a:off x="5648240" y="1941604"/>
            <a:ext cx="2261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___%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016FE8-80D5-440D-A07B-A1BC16C9793E}"/>
              </a:ext>
            </a:extLst>
          </p:cNvPr>
          <p:cNvSpPr txBox="1"/>
          <p:nvPr/>
        </p:nvSpPr>
        <p:spPr>
          <a:xfrm>
            <a:off x="5583815" y="1884847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515B963-3465-4FEE-B701-3CADBC935B99}"/>
                  </a:ext>
                </a:extLst>
              </p:cNvPr>
              <p:cNvSpPr txBox="1"/>
              <p:nvPr/>
            </p:nvSpPr>
            <p:spPr>
              <a:xfrm>
                <a:off x="3764965" y="1789465"/>
                <a:ext cx="2261424" cy="16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66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66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en-US" sz="66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515B963-3465-4FEE-B701-3CADBC935B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4965" y="1789465"/>
                <a:ext cx="2261424" cy="1623330"/>
              </a:xfrm>
              <a:prstGeom prst="rect">
                <a:avLst/>
              </a:prstGeom>
              <a:blipFill>
                <a:blip r:embed="rId3"/>
                <a:stretch>
                  <a:fillRect r="-1887" b="-154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0B33ABE8-ECEA-403F-8D65-E906AB324FB4}"/>
              </a:ext>
            </a:extLst>
          </p:cNvPr>
          <p:cNvSpPr txBox="1"/>
          <p:nvPr/>
        </p:nvSpPr>
        <p:spPr>
          <a:xfrm>
            <a:off x="3767547" y="1607629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00B0F0"/>
                </a:solidFill>
              </a:rPr>
              <a:t>35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3F458BF-6CC6-4391-A0F0-6EFE7EC90CD6}"/>
              </a:ext>
            </a:extLst>
          </p:cNvPr>
          <p:cNvSpPr txBox="1"/>
          <p:nvPr/>
        </p:nvSpPr>
        <p:spPr>
          <a:xfrm>
            <a:off x="-4578" y="60240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How can we convert fractions to percentages?</a:t>
            </a:r>
          </a:p>
          <a:p>
            <a:pPr algn="ctr" defTabSz="685800">
              <a:defRPr/>
            </a:pPr>
            <a:r>
              <a:rPr lang="en-GB" sz="3600" b="1" dirty="0">
                <a:solidFill>
                  <a:srgbClr val="0070C0"/>
                </a:solidFill>
              </a:rPr>
              <a:t>Complete the missing numbers.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8CBD434-CD65-4974-A47B-498C9E832F99}"/>
              </a:ext>
            </a:extLst>
          </p:cNvPr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66FC4D3-B939-4827-AFB2-AACAE3668BC8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ED0BED3-D760-4578-B705-910E51ECA27E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6439DF0-B595-4694-8BA5-143740432E7E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F517DCB1-FFBC-45DF-8E89-D75A7367F5DB}"/>
                  </a:ext>
                </a:extLst>
              </p:cNvPr>
              <p:cNvSpPr txBox="1"/>
              <p:nvPr/>
            </p:nvSpPr>
            <p:spPr>
              <a:xfrm>
                <a:off x="996909" y="3955294"/>
                <a:ext cx="3086351" cy="1559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GB" sz="66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𝟑𝟎</m:t>
                        </m:r>
                      </m:den>
                    </m:f>
                  </m:oMath>
                </a14:m>
                <a:r>
                  <a:rPr lang="en-US" sz="6600" b="1" dirty="0">
                    <a:solidFill>
                      <a:srgbClr val="0070C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F517DCB1-FFBC-45DF-8E89-D75A7367F5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6909" y="3955294"/>
                <a:ext cx="3086351" cy="1559401"/>
              </a:xfrm>
              <a:prstGeom prst="rect">
                <a:avLst/>
              </a:prstGeom>
              <a:blipFill>
                <a:blip r:embed="rId4"/>
                <a:stretch>
                  <a:fillRect b="-156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>
            <a:extLst>
              <a:ext uri="{FF2B5EF4-FFF2-40B4-BE49-F238E27FC236}">
                <a16:creationId xmlns:a16="http://schemas.microsoft.com/office/drawing/2014/main" id="{20509DF1-8FA8-48B5-A4D4-63B2B250C70F}"/>
              </a:ext>
            </a:extLst>
          </p:cNvPr>
          <p:cNvSpPr txBox="1"/>
          <p:nvPr/>
        </p:nvSpPr>
        <p:spPr>
          <a:xfrm>
            <a:off x="6478551" y="4068671"/>
            <a:ext cx="2261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___%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736E5E66-656F-4E2D-9338-2FC93070F80E}"/>
                  </a:ext>
                </a:extLst>
              </p:cNvPr>
              <p:cNvSpPr txBox="1"/>
              <p:nvPr/>
            </p:nvSpPr>
            <p:spPr>
              <a:xfrm>
                <a:off x="2927605" y="3916533"/>
                <a:ext cx="2261424" cy="1618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66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en-US" sz="66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736E5E66-656F-4E2D-9338-2FC93070F8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605" y="3916533"/>
                <a:ext cx="2261424" cy="1618520"/>
              </a:xfrm>
              <a:prstGeom prst="rect">
                <a:avLst/>
              </a:prstGeom>
              <a:blipFill>
                <a:blip r:embed="rId5"/>
                <a:stretch>
                  <a:fillRect b="-154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>
            <a:extLst>
              <a:ext uri="{FF2B5EF4-FFF2-40B4-BE49-F238E27FC236}">
                <a16:creationId xmlns:a16="http://schemas.microsoft.com/office/drawing/2014/main" id="{094FC53A-CB22-492D-86F4-DDA7678A15AF}"/>
              </a:ext>
            </a:extLst>
          </p:cNvPr>
          <p:cNvSpPr txBox="1"/>
          <p:nvPr/>
        </p:nvSpPr>
        <p:spPr>
          <a:xfrm>
            <a:off x="6414126" y="4011914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40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A85CF04-93E1-4034-ADCD-C4B392E97E7A}"/>
              </a:ext>
            </a:extLst>
          </p:cNvPr>
          <p:cNvSpPr txBox="1"/>
          <p:nvPr/>
        </p:nvSpPr>
        <p:spPr>
          <a:xfrm>
            <a:off x="2607540" y="3734696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00B0F0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95B5339-5A7C-4672-832F-BF97D8197F12}"/>
                  </a:ext>
                </a:extLst>
              </p:cNvPr>
              <p:cNvSpPr txBox="1"/>
              <p:nvPr/>
            </p:nvSpPr>
            <p:spPr>
              <a:xfrm>
                <a:off x="4595276" y="3916532"/>
                <a:ext cx="2261424" cy="16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66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66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en-US" sz="66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95B5339-5A7C-4672-832F-BF97D8197F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5276" y="3916532"/>
                <a:ext cx="2261424" cy="1623330"/>
              </a:xfrm>
              <a:prstGeom prst="rect">
                <a:avLst/>
              </a:prstGeom>
              <a:blipFill>
                <a:blip r:embed="rId6"/>
                <a:stretch>
                  <a:fillRect r="-1887" b="-149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>
            <a:extLst>
              <a:ext uri="{FF2B5EF4-FFF2-40B4-BE49-F238E27FC236}">
                <a16:creationId xmlns:a16="http://schemas.microsoft.com/office/drawing/2014/main" id="{7A523F4E-64D0-418E-9AC1-09C6318B7888}"/>
              </a:ext>
            </a:extLst>
          </p:cNvPr>
          <p:cNvSpPr txBox="1"/>
          <p:nvPr/>
        </p:nvSpPr>
        <p:spPr>
          <a:xfrm>
            <a:off x="2553788" y="4706890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00B0F0"/>
                </a:solidFill>
              </a:rPr>
              <a:t>10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6ABC852-AEF4-40CA-80D9-324D2DE02E35}"/>
              </a:ext>
            </a:extLst>
          </p:cNvPr>
          <p:cNvSpPr txBox="1"/>
          <p:nvPr/>
        </p:nvSpPr>
        <p:spPr>
          <a:xfrm>
            <a:off x="4597858" y="3734696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00B0F0"/>
                </a:solidFill>
              </a:rPr>
              <a:t>40</a:t>
            </a:r>
          </a:p>
        </p:txBody>
      </p:sp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6A67503-280E-446A-7C7C-C62B0512AED7}"/>
              </a:ext>
            </a:extLst>
          </p:cNvPr>
          <p:cNvSpPr/>
          <p:nvPr/>
        </p:nvSpPr>
        <p:spPr>
          <a:xfrm>
            <a:off x="2943056" y="3374454"/>
            <a:ext cx="1088682" cy="29727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Arrow: Curved Up 2">
            <a:extLst>
              <a:ext uri="{FF2B5EF4-FFF2-40B4-BE49-F238E27FC236}">
                <a16:creationId xmlns:a16="http://schemas.microsoft.com/office/drawing/2014/main" id="{CA9D3863-EEF3-AC2C-E760-61692A3335EE}"/>
              </a:ext>
            </a:extLst>
          </p:cNvPr>
          <p:cNvSpPr/>
          <p:nvPr/>
        </p:nvSpPr>
        <p:spPr>
          <a:xfrm>
            <a:off x="1782882" y="5461846"/>
            <a:ext cx="1088682" cy="29727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Arrow: Curved Up 3">
            <a:extLst>
              <a:ext uri="{FF2B5EF4-FFF2-40B4-BE49-F238E27FC236}">
                <a16:creationId xmlns:a16="http://schemas.microsoft.com/office/drawing/2014/main" id="{BA864265-FBAC-7E5F-E476-4A2D07522F3B}"/>
              </a:ext>
            </a:extLst>
          </p:cNvPr>
          <p:cNvSpPr/>
          <p:nvPr/>
        </p:nvSpPr>
        <p:spPr>
          <a:xfrm>
            <a:off x="3678538" y="5488271"/>
            <a:ext cx="1088682" cy="29727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Curved Up 5">
            <a:extLst>
              <a:ext uri="{FF2B5EF4-FFF2-40B4-BE49-F238E27FC236}">
                <a16:creationId xmlns:a16="http://schemas.microsoft.com/office/drawing/2014/main" id="{4EDA9748-7635-96F4-8B43-766737A3B9FE}"/>
              </a:ext>
            </a:extLst>
          </p:cNvPr>
          <p:cNvSpPr/>
          <p:nvPr/>
        </p:nvSpPr>
        <p:spPr>
          <a:xfrm rot="10800000" flipH="1">
            <a:off x="2853483" y="1706784"/>
            <a:ext cx="1209650" cy="2864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Arrow: Curved Up 9">
            <a:extLst>
              <a:ext uri="{FF2B5EF4-FFF2-40B4-BE49-F238E27FC236}">
                <a16:creationId xmlns:a16="http://schemas.microsoft.com/office/drawing/2014/main" id="{7C65B82A-A01D-61EE-7C5B-B6445149E9EE}"/>
              </a:ext>
            </a:extLst>
          </p:cNvPr>
          <p:cNvSpPr/>
          <p:nvPr/>
        </p:nvSpPr>
        <p:spPr>
          <a:xfrm rot="10800000" flipH="1">
            <a:off x="1850182" y="3859343"/>
            <a:ext cx="1209650" cy="2864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Curved Up 10">
            <a:extLst>
              <a:ext uri="{FF2B5EF4-FFF2-40B4-BE49-F238E27FC236}">
                <a16:creationId xmlns:a16="http://schemas.microsoft.com/office/drawing/2014/main" id="{13B986D8-27ED-BDC8-590C-CF6B5C7085F0}"/>
              </a:ext>
            </a:extLst>
          </p:cNvPr>
          <p:cNvSpPr/>
          <p:nvPr/>
        </p:nvSpPr>
        <p:spPr>
          <a:xfrm rot="10800000" flipH="1">
            <a:off x="3629505" y="3874705"/>
            <a:ext cx="1209650" cy="28640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1C5E62-CEE1-51B6-6FF8-59701AAD215F}"/>
              </a:ext>
            </a:extLst>
          </p:cNvPr>
          <p:cNvSpPr txBox="1"/>
          <p:nvPr/>
        </p:nvSpPr>
        <p:spPr>
          <a:xfrm>
            <a:off x="3264814" y="3314852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10641-339E-1B0C-FF34-9EFC2D33A5DC}"/>
              </a:ext>
            </a:extLst>
          </p:cNvPr>
          <p:cNvSpPr txBox="1"/>
          <p:nvPr/>
        </p:nvSpPr>
        <p:spPr>
          <a:xfrm>
            <a:off x="3237552" y="1677961"/>
            <a:ext cx="41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1B9D8F-F16B-4B81-5F55-001913498188}"/>
              </a:ext>
            </a:extLst>
          </p:cNvPr>
          <p:cNvSpPr txBox="1"/>
          <p:nvPr/>
        </p:nvSpPr>
        <p:spPr>
          <a:xfrm>
            <a:off x="2120111" y="5452241"/>
            <a:ext cx="433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÷3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3D764A-4676-F20A-384B-EEC743C0F2D0}"/>
              </a:ext>
            </a:extLst>
          </p:cNvPr>
          <p:cNvSpPr txBox="1"/>
          <p:nvPr/>
        </p:nvSpPr>
        <p:spPr>
          <a:xfrm>
            <a:off x="2237919" y="3791778"/>
            <a:ext cx="433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÷3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B24F37-F234-C6D0-E73D-5A78C07AB879}"/>
              </a:ext>
            </a:extLst>
          </p:cNvPr>
          <p:cNvSpPr txBox="1"/>
          <p:nvPr/>
        </p:nvSpPr>
        <p:spPr>
          <a:xfrm>
            <a:off x="4019203" y="3827248"/>
            <a:ext cx="53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F97ECA-D837-2829-75C1-25D01A71E6FB}"/>
              </a:ext>
            </a:extLst>
          </p:cNvPr>
          <p:cNvSpPr txBox="1"/>
          <p:nvPr/>
        </p:nvSpPr>
        <p:spPr>
          <a:xfrm>
            <a:off x="3987137" y="5463574"/>
            <a:ext cx="53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x10</a:t>
            </a:r>
          </a:p>
        </p:txBody>
      </p:sp>
    </p:spTree>
    <p:extLst>
      <p:ext uri="{BB962C8B-B14F-4D97-AF65-F5344CB8AC3E}">
        <p14:creationId xmlns:p14="http://schemas.microsoft.com/office/powerpoint/2010/main" val="275068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  <p:bldP spid="51" grpId="0"/>
      <p:bldP spid="52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210C5-2FDA-4A53-BCB1-59DD77059AB2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CD3B6-3EC7-4EAF-9DF4-745DEEBCE261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E30BF9-DD62-42BF-98A0-1B27FFEBE26F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CFC223-681E-4FB7-9A21-B14C4DFEDFA8}"/>
              </a:ext>
            </a:extLst>
          </p:cNvPr>
          <p:cNvSpPr txBox="1"/>
          <p:nvPr/>
        </p:nvSpPr>
        <p:spPr>
          <a:xfrm>
            <a:off x="-4578" y="60240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How can we convert decimals to percentages?</a:t>
            </a:r>
          </a:p>
          <a:p>
            <a:pPr algn="ctr" defTabSz="685800">
              <a:defRPr/>
            </a:pPr>
            <a:r>
              <a:rPr lang="en-GB" sz="3600" b="1" dirty="0">
                <a:solidFill>
                  <a:srgbClr val="0070C0"/>
                </a:solidFill>
              </a:rPr>
              <a:t>Complete the missing numbers.</a:t>
            </a:r>
            <a:endParaRPr lang="en-US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25" name="Table 3">
            <a:extLst>
              <a:ext uri="{FF2B5EF4-FFF2-40B4-BE49-F238E27FC236}">
                <a16:creationId xmlns:a16="http://schemas.microsoft.com/office/drawing/2014/main" id="{C0F1E92A-0BB1-4F15-A904-0A57246234B1}"/>
              </a:ext>
            </a:extLst>
          </p:cNvPr>
          <p:cNvGraphicFramePr>
            <a:graphicFrameLocks noGrp="1"/>
          </p:cNvGraphicFramePr>
          <p:nvPr/>
        </p:nvGraphicFramePr>
        <p:xfrm>
          <a:off x="2036752" y="1820546"/>
          <a:ext cx="5061339" cy="1712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113">
                  <a:extLst>
                    <a:ext uri="{9D8B030D-6E8A-4147-A177-3AD203B41FA5}">
                      <a16:colId xmlns:a16="http://schemas.microsoft.com/office/drawing/2014/main" val="2673227214"/>
                    </a:ext>
                  </a:extLst>
                </a:gridCol>
                <a:gridCol w="1687113">
                  <a:extLst>
                    <a:ext uri="{9D8B030D-6E8A-4147-A177-3AD203B41FA5}">
                      <a16:colId xmlns:a16="http://schemas.microsoft.com/office/drawing/2014/main" val="3629936286"/>
                    </a:ext>
                  </a:extLst>
                </a:gridCol>
                <a:gridCol w="1687113">
                  <a:extLst>
                    <a:ext uri="{9D8B030D-6E8A-4147-A177-3AD203B41FA5}">
                      <a16:colId xmlns:a16="http://schemas.microsoft.com/office/drawing/2014/main" val="290648863"/>
                    </a:ext>
                  </a:extLst>
                </a:gridCol>
              </a:tblGrid>
              <a:tr h="596685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O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/>
                        <a:t>Tth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/>
                        <a:t>Hth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283273"/>
                  </a:ext>
                </a:extLst>
              </a:tr>
              <a:tr h="1011769">
                <a:tc>
                  <a:txBody>
                    <a:bodyPr/>
                    <a:lstStyle/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416308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305B4A35-307A-4B0B-9A4A-57A5AE3E5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854" y="2644280"/>
            <a:ext cx="440654" cy="3980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6DE6417-5D60-4D20-8FDD-326F7B7B2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632" y="2609529"/>
            <a:ext cx="437472" cy="394505"/>
          </a:xfrm>
          <a:prstGeom prst="rect">
            <a:avLst/>
          </a:prstGeom>
        </p:spPr>
      </p:pic>
      <p:sp>
        <p:nvSpPr>
          <p:cNvPr id="34" name="Flowchart: Connector 33">
            <a:extLst>
              <a:ext uri="{FF2B5EF4-FFF2-40B4-BE49-F238E27FC236}">
                <a16:creationId xmlns:a16="http://schemas.microsoft.com/office/drawing/2014/main" id="{26042F73-4920-4ED8-B77A-73114F4150A4}"/>
              </a:ext>
            </a:extLst>
          </p:cNvPr>
          <p:cNvSpPr/>
          <p:nvPr/>
        </p:nvSpPr>
        <p:spPr>
          <a:xfrm>
            <a:off x="3580892" y="2075112"/>
            <a:ext cx="264352" cy="252683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B71BE86-6249-4647-8066-7D8571046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2872" y="2609528"/>
            <a:ext cx="437472" cy="39450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2077230-4208-4FAE-8E61-C73A2F8D6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7638" y="3070499"/>
            <a:ext cx="437472" cy="39450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D1BD271-39AA-465F-876C-398AE2072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7753" y="2871452"/>
            <a:ext cx="440654" cy="39809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1A73536E-29F9-41FB-88E0-D1BDDA5E0F93}"/>
              </a:ext>
            </a:extLst>
          </p:cNvPr>
          <p:cNvSpPr txBox="1"/>
          <p:nvPr/>
        </p:nvSpPr>
        <p:spPr>
          <a:xfrm>
            <a:off x="1248792" y="4077765"/>
            <a:ext cx="3086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7200" b="1" dirty="0">
                <a:solidFill>
                  <a:srgbClr val="0070C0"/>
                </a:solidFill>
              </a:rPr>
              <a:t>0.32 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1E278D4A-9518-465C-8DAF-04F4007F715B}"/>
                  </a:ext>
                </a:extLst>
              </p:cNvPr>
              <p:cNvSpPr txBox="1"/>
              <p:nvPr/>
            </p:nvSpPr>
            <p:spPr>
              <a:xfrm>
                <a:off x="3774291" y="3719425"/>
                <a:ext cx="2261424" cy="1762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         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1E278D4A-9518-465C-8DAF-04F4007F71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4291" y="3719425"/>
                <a:ext cx="2261424" cy="1762598"/>
              </a:xfrm>
              <a:prstGeom prst="rect">
                <a:avLst/>
              </a:prstGeom>
              <a:blipFill>
                <a:blip r:embed="rId4"/>
                <a:stretch>
                  <a:fillRect r="-16712" b="-148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6575751F-D73E-4C7A-85B1-2320228FC84A}"/>
              </a:ext>
            </a:extLst>
          </p:cNvPr>
          <p:cNvSpPr txBox="1"/>
          <p:nvPr/>
        </p:nvSpPr>
        <p:spPr>
          <a:xfrm>
            <a:off x="3845244" y="3599244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32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EC4A0CD-930C-480C-A36E-26957A428660}"/>
              </a:ext>
            </a:extLst>
          </p:cNvPr>
          <p:cNvSpPr txBox="1"/>
          <p:nvPr/>
        </p:nvSpPr>
        <p:spPr>
          <a:xfrm>
            <a:off x="3671365" y="4518047"/>
            <a:ext cx="1708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100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56117C-A8C7-4792-A715-8A35537EC80A}"/>
              </a:ext>
            </a:extLst>
          </p:cNvPr>
          <p:cNvSpPr txBox="1"/>
          <p:nvPr/>
        </p:nvSpPr>
        <p:spPr>
          <a:xfrm>
            <a:off x="5939885" y="4095754"/>
            <a:ext cx="2261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___%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135E12-5DAA-4E58-9A21-1B0C8A1FBA59}"/>
              </a:ext>
            </a:extLst>
          </p:cNvPr>
          <p:cNvSpPr txBox="1"/>
          <p:nvPr/>
        </p:nvSpPr>
        <p:spPr>
          <a:xfrm>
            <a:off x="5875460" y="4038997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32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483F07-BA50-CAA0-4F82-BB14D8DA349E}"/>
              </a:ext>
            </a:extLst>
          </p:cNvPr>
          <p:cNvSpPr txBox="1"/>
          <p:nvPr/>
        </p:nvSpPr>
        <p:spPr>
          <a:xfrm>
            <a:off x="1152428" y="4990601"/>
            <a:ext cx="2374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this decimal into a fraction over 100.</a:t>
            </a:r>
          </a:p>
        </p:txBody>
      </p:sp>
    </p:spTree>
    <p:extLst>
      <p:ext uri="{BB962C8B-B14F-4D97-AF65-F5344CB8AC3E}">
        <p14:creationId xmlns:p14="http://schemas.microsoft.com/office/powerpoint/2010/main" val="377970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210C5-2FDA-4A53-BCB1-59DD77059AB2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CD3B6-3EC7-4EAF-9DF4-745DEEBCE261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E30BF9-DD62-42BF-98A0-1B27FFEBE26F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CFC223-681E-4FB7-9A21-B14C4DFEDFA8}"/>
              </a:ext>
            </a:extLst>
          </p:cNvPr>
          <p:cNvSpPr txBox="1"/>
          <p:nvPr/>
        </p:nvSpPr>
        <p:spPr>
          <a:xfrm>
            <a:off x="-4578" y="60240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How can we convert decimals to percentages?</a:t>
            </a:r>
          </a:p>
          <a:p>
            <a:pPr algn="ctr" defTabSz="685800">
              <a:defRPr/>
            </a:pPr>
            <a:r>
              <a:rPr lang="en-GB" sz="3600" b="1" dirty="0">
                <a:solidFill>
                  <a:srgbClr val="0070C0"/>
                </a:solidFill>
              </a:rPr>
              <a:t>Complete the missing numbers.</a:t>
            </a:r>
            <a:endParaRPr lang="en-US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25" name="Table 3">
            <a:extLst>
              <a:ext uri="{FF2B5EF4-FFF2-40B4-BE49-F238E27FC236}">
                <a16:creationId xmlns:a16="http://schemas.microsoft.com/office/drawing/2014/main" id="{C0F1E92A-0BB1-4F15-A904-0A57246234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979645"/>
              </p:ext>
            </p:extLst>
          </p:nvPr>
        </p:nvGraphicFramePr>
        <p:xfrm>
          <a:off x="2036752" y="1820546"/>
          <a:ext cx="5061339" cy="1712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113">
                  <a:extLst>
                    <a:ext uri="{9D8B030D-6E8A-4147-A177-3AD203B41FA5}">
                      <a16:colId xmlns:a16="http://schemas.microsoft.com/office/drawing/2014/main" val="2673227214"/>
                    </a:ext>
                  </a:extLst>
                </a:gridCol>
                <a:gridCol w="1687113">
                  <a:extLst>
                    <a:ext uri="{9D8B030D-6E8A-4147-A177-3AD203B41FA5}">
                      <a16:colId xmlns:a16="http://schemas.microsoft.com/office/drawing/2014/main" val="3629936286"/>
                    </a:ext>
                  </a:extLst>
                </a:gridCol>
                <a:gridCol w="1687113">
                  <a:extLst>
                    <a:ext uri="{9D8B030D-6E8A-4147-A177-3AD203B41FA5}">
                      <a16:colId xmlns:a16="http://schemas.microsoft.com/office/drawing/2014/main" val="290648863"/>
                    </a:ext>
                  </a:extLst>
                </a:gridCol>
              </a:tblGrid>
              <a:tr h="596685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O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/>
                        <a:t>Tth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/>
                        <a:t>Hth</a:t>
                      </a:r>
                      <a:endParaRPr lang="en-GB" sz="4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283273"/>
                  </a:ext>
                </a:extLst>
              </a:tr>
              <a:tr h="1011769">
                <a:tc>
                  <a:txBody>
                    <a:bodyPr/>
                    <a:lstStyle/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416308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A6DE6417-5D60-4D20-8FDD-326F7B7B2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375" y="2604010"/>
            <a:ext cx="437472" cy="394505"/>
          </a:xfrm>
          <a:prstGeom prst="rect">
            <a:avLst/>
          </a:prstGeom>
        </p:spPr>
      </p:pic>
      <p:sp>
        <p:nvSpPr>
          <p:cNvPr id="34" name="Flowchart: Connector 33">
            <a:extLst>
              <a:ext uri="{FF2B5EF4-FFF2-40B4-BE49-F238E27FC236}">
                <a16:creationId xmlns:a16="http://schemas.microsoft.com/office/drawing/2014/main" id="{26042F73-4920-4ED8-B77A-73114F4150A4}"/>
              </a:ext>
            </a:extLst>
          </p:cNvPr>
          <p:cNvSpPr/>
          <p:nvPr/>
        </p:nvSpPr>
        <p:spPr>
          <a:xfrm>
            <a:off x="3580892" y="2075112"/>
            <a:ext cx="264352" cy="252683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B71BE86-6249-4647-8066-7D8571046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349" y="2604010"/>
            <a:ext cx="437472" cy="39450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2077230-4208-4FAE-8E61-C73A2F8D6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155" y="2604010"/>
            <a:ext cx="437472" cy="39450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1A73536E-29F9-41FB-88E0-D1BDDA5E0F93}"/>
              </a:ext>
            </a:extLst>
          </p:cNvPr>
          <p:cNvSpPr txBox="1"/>
          <p:nvPr/>
        </p:nvSpPr>
        <p:spPr>
          <a:xfrm>
            <a:off x="1505771" y="4077765"/>
            <a:ext cx="2829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7200" b="1" dirty="0">
                <a:solidFill>
                  <a:srgbClr val="0070C0"/>
                </a:solidFill>
              </a:rPr>
              <a:t>0.6 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1E278D4A-9518-465C-8DAF-04F4007F715B}"/>
                  </a:ext>
                </a:extLst>
              </p:cNvPr>
              <p:cNvSpPr txBox="1"/>
              <p:nvPr/>
            </p:nvSpPr>
            <p:spPr>
              <a:xfrm>
                <a:off x="3774291" y="3719425"/>
                <a:ext cx="2261424" cy="1762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68580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7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         </m:t>
                        </m:r>
                      </m:den>
                    </m:f>
                  </m:oMath>
                </a14:m>
                <a:r>
                  <a:rPr lang="en-US" sz="7200" b="1" dirty="0">
                    <a:solidFill>
                      <a:srgbClr val="00B0F0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1E278D4A-9518-465C-8DAF-04F4007F71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4291" y="3719425"/>
                <a:ext cx="2261424" cy="1762598"/>
              </a:xfrm>
              <a:prstGeom prst="rect">
                <a:avLst/>
              </a:prstGeom>
              <a:blipFill>
                <a:blip r:embed="rId3"/>
                <a:stretch>
                  <a:fillRect r="-16712" b="-148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6575751F-D73E-4C7A-85B1-2320228FC84A}"/>
              </a:ext>
            </a:extLst>
          </p:cNvPr>
          <p:cNvSpPr txBox="1"/>
          <p:nvPr/>
        </p:nvSpPr>
        <p:spPr>
          <a:xfrm>
            <a:off x="3845244" y="3599244"/>
            <a:ext cx="1379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EC4A0CD-930C-480C-A36E-26957A428660}"/>
              </a:ext>
            </a:extLst>
          </p:cNvPr>
          <p:cNvSpPr txBox="1"/>
          <p:nvPr/>
        </p:nvSpPr>
        <p:spPr>
          <a:xfrm>
            <a:off x="3671365" y="4518047"/>
            <a:ext cx="1708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7200" b="1" dirty="0">
                <a:solidFill>
                  <a:srgbClr val="00B0F0"/>
                </a:solidFill>
              </a:rPr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56117C-A8C7-4792-A715-8A35537EC80A}"/>
              </a:ext>
            </a:extLst>
          </p:cNvPr>
          <p:cNvSpPr txBox="1"/>
          <p:nvPr/>
        </p:nvSpPr>
        <p:spPr>
          <a:xfrm>
            <a:off x="5939885" y="4095754"/>
            <a:ext cx="2261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___%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135E12-5DAA-4E58-9A21-1B0C8A1FBA59}"/>
              </a:ext>
            </a:extLst>
          </p:cNvPr>
          <p:cNvSpPr txBox="1"/>
          <p:nvPr/>
        </p:nvSpPr>
        <p:spPr>
          <a:xfrm>
            <a:off x="5875460" y="4038997"/>
            <a:ext cx="13795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6600" b="1" dirty="0">
                <a:solidFill>
                  <a:srgbClr val="FF0000"/>
                </a:solidFill>
              </a:rPr>
              <a:t>60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9D39F2B9-FDDD-4B78-854F-2004FCD08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375" y="3074300"/>
            <a:ext cx="437472" cy="39450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45E7ED2-CFF6-40F6-A89A-E2F3DFA8A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349" y="3074300"/>
            <a:ext cx="437472" cy="39450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9CEE61A-CA89-426B-B8E7-F3AD45714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155" y="3074300"/>
            <a:ext cx="437472" cy="3945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E68FE2-1502-C4AA-7E32-058D1C2C4942}"/>
              </a:ext>
            </a:extLst>
          </p:cNvPr>
          <p:cNvSpPr txBox="1"/>
          <p:nvPr/>
        </p:nvSpPr>
        <p:spPr>
          <a:xfrm>
            <a:off x="1152428" y="4990601"/>
            <a:ext cx="2374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this decimal into a fraction over 10.</a:t>
            </a:r>
          </a:p>
        </p:txBody>
      </p:sp>
    </p:spTree>
    <p:extLst>
      <p:ext uri="{BB962C8B-B14F-4D97-AF65-F5344CB8AC3E}">
        <p14:creationId xmlns:p14="http://schemas.microsoft.com/office/powerpoint/2010/main" val="54684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0176E00-7D8B-4484-B2AC-5A072E0233AF}"/>
              </a:ext>
            </a:extLst>
          </p:cNvPr>
          <p:cNvSpPr txBox="1"/>
          <p:nvPr/>
        </p:nvSpPr>
        <p:spPr>
          <a:xfrm>
            <a:off x="-4578" y="667060"/>
            <a:ext cx="66174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Match the fraction to the equivalent </a:t>
            </a:r>
          </a:p>
          <a:p>
            <a:pPr algn="ctr" defTabSz="685800"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decimal and percentage.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210C5-2FDA-4A53-BCB1-59DD77059AB2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CD3B6-3EC7-4EAF-9DF4-745DEEBCE261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E30BF9-DD62-42BF-98A0-1B27FFEBE26F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9F62BDA-B00B-4805-A529-54DA4F14C59D}"/>
              </a:ext>
            </a:extLst>
          </p:cNvPr>
          <p:cNvGrpSpPr/>
          <p:nvPr/>
        </p:nvGrpSpPr>
        <p:grpSpPr>
          <a:xfrm>
            <a:off x="558352" y="1954998"/>
            <a:ext cx="8018139" cy="3613870"/>
            <a:chOff x="569720" y="2007674"/>
            <a:chExt cx="8018139" cy="3613870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2E76F23-4052-404D-98AE-82DE15E875B1}"/>
                </a:ext>
              </a:extLst>
            </p:cNvPr>
            <p:cNvGrpSpPr/>
            <p:nvPr/>
          </p:nvGrpSpPr>
          <p:grpSpPr>
            <a:xfrm>
              <a:off x="569720" y="2007674"/>
              <a:ext cx="8018139" cy="977504"/>
              <a:chOff x="503548" y="2142497"/>
              <a:chExt cx="8018139" cy="977504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F0EF869B-A449-49C0-B2D0-1B8FCBA25CF9}"/>
                  </a:ext>
                </a:extLst>
              </p:cNvPr>
              <p:cNvGrpSpPr/>
              <p:nvPr/>
            </p:nvGrpSpPr>
            <p:grpSpPr>
              <a:xfrm>
                <a:off x="503548" y="2142497"/>
                <a:ext cx="875744" cy="977504"/>
                <a:chOff x="536571" y="2240067"/>
                <a:chExt cx="1036885" cy="1188832"/>
              </a:xfrm>
            </p:grpSpPr>
            <p:sp>
              <p:nvSpPr>
                <p:cNvPr id="22" name="Rectangle: Rounded Corners 1">
                  <a:extLst>
                    <a:ext uri="{FF2B5EF4-FFF2-40B4-BE49-F238E27FC236}">
                      <a16:creationId xmlns:a16="http://schemas.microsoft.com/office/drawing/2014/main" id="{81219B0B-F50B-4D0F-997D-2BD12A2567A9}"/>
                    </a:ext>
                  </a:extLst>
                </p:cNvPr>
                <p:cNvSpPr/>
                <p:nvPr/>
              </p:nvSpPr>
              <p:spPr>
                <a:xfrm>
                  <a:off x="536571" y="2240067"/>
                  <a:ext cx="1015956" cy="1188832"/>
                </a:xfrm>
                <a:prstGeom prst="round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 w="57150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5" name="TextBox 24">
                      <a:extLst>
                        <a:ext uri="{FF2B5EF4-FFF2-40B4-BE49-F238E27FC236}">
                          <a16:creationId xmlns:a16="http://schemas.microsoft.com/office/drawing/2014/main" id="{405A6D00-3DC8-4287-95ED-41E69E97FB0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83439" y="2240067"/>
                      <a:ext cx="990017" cy="109674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US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𝟑𝟐</m:t>
                                </m:r>
                              </m:num>
                              <m:den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𝟓𝟎</m:t>
                                </m:r>
                              </m:den>
                            </m:f>
                          </m:oMath>
                        </m:oMathPara>
                      </a14:m>
                      <a:endParaRPr lang="en-US" sz="4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5" name="TextBox 24">
                      <a:extLst>
                        <a:ext uri="{FF2B5EF4-FFF2-40B4-BE49-F238E27FC236}">
                          <a16:creationId xmlns:a16="http://schemas.microsoft.com/office/drawing/2014/main" id="{405A6D00-3DC8-4287-95ED-41E69E97FB0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3439" y="2240067"/>
                      <a:ext cx="990017" cy="1096743"/>
                    </a:xfrm>
                    <a:prstGeom prst="rect">
                      <a:avLst/>
                    </a:prstGeom>
                    <a:blipFill>
                      <a:blip r:embed="rId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58657668-48F6-4768-9844-80170261FEFC}"/>
                  </a:ext>
                </a:extLst>
              </p:cNvPr>
              <p:cNvGrpSpPr/>
              <p:nvPr/>
            </p:nvGrpSpPr>
            <p:grpSpPr>
              <a:xfrm>
                <a:off x="7391806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26" name="Rectangle: Rounded Corners 1">
                  <a:extLst>
                    <a:ext uri="{FF2B5EF4-FFF2-40B4-BE49-F238E27FC236}">
                      <a16:creationId xmlns:a16="http://schemas.microsoft.com/office/drawing/2014/main" id="{C4AC8350-C5AF-4E8C-8026-18A3F3468E69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5715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C4FFF869-104D-4FFE-A689-4E08E770177D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00B050"/>
                      </a:solidFill>
                    </a:rPr>
                    <a:t>64%</a:t>
                  </a: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F5DAC70F-DDB5-415F-AFDD-25D1A3413AB5}"/>
                  </a:ext>
                </a:extLst>
              </p:cNvPr>
              <p:cNvGrpSpPr/>
              <p:nvPr/>
            </p:nvGrpSpPr>
            <p:grpSpPr>
              <a:xfrm>
                <a:off x="3816189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29" name="Rectangle: Rounded Corners 1">
                  <a:extLst>
                    <a:ext uri="{FF2B5EF4-FFF2-40B4-BE49-F238E27FC236}">
                      <a16:creationId xmlns:a16="http://schemas.microsoft.com/office/drawing/2014/main" id="{EC8CBEC4-D8A3-4FB0-B2EE-63B86409E7F5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5715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168AB7A3-5DE0-46FC-9630-30137CA5E6CD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FFC000"/>
                      </a:solidFill>
                    </a:rPr>
                    <a:t>0.1</a:t>
                  </a:r>
                </a:p>
              </p:txBody>
            </p:sp>
          </p:grp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C00F873E-8963-4E44-8D4D-2DFC94024589}"/>
                </a:ext>
              </a:extLst>
            </p:cNvPr>
            <p:cNvGrpSpPr/>
            <p:nvPr/>
          </p:nvGrpSpPr>
          <p:grpSpPr>
            <a:xfrm>
              <a:off x="569720" y="3325857"/>
              <a:ext cx="8018139" cy="977504"/>
              <a:chOff x="503548" y="2142497"/>
              <a:chExt cx="8018139" cy="977504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929769F8-A893-4356-B2D8-C3995622B5D4}"/>
                  </a:ext>
                </a:extLst>
              </p:cNvPr>
              <p:cNvGrpSpPr/>
              <p:nvPr/>
            </p:nvGrpSpPr>
            <p:grpSpPr>
              <a:xfrm>
                <a:off x="503548" y="2142497"/>
                <a:ext cx="875744" cy="977504"/>
                <a:chOff x="536571" y="2240067"/>
                <a:chExt cx="1036885" cy="1188832"/>
              </a:xfrm>
            </p:grpSpPr>
            <p:sp>
              <p:nvSpPr>
                <p:cNvPr id="68" name="Rectangle: Rounded Corners 1">
                  <a:extLst>
                    <a:ext uri="{FF2B5EF4-FFF2-40B4-BE49-F238E27FC236}">
                      <a16:creationId xmlns:a16="http://schemas.microsoft.com/office/drawing/2014/main" id="{FE92D56D-43DE-4C9D-ACD8-06A4FF3F681C}"/>
                    </a:ext>
                  </a:extLst>
                </p:cNvPr>
                <p:cNvSpPr/>
                <p:nvPr/>
              </p:nvSpPr>
              <p:spPr>
                <a:xfrm>
                  <a:off x="536571" y="2240067"/>
                  <a:ext cx="1015956" cy="1188832"/>
                </a:xfrm>
                <a:prstGeom prst="round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 w="57150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9" name="TextBox 68">
                      <a:extLst>
                        <a:ext uri="{FF2B5EF4-FFF2-40B4-BE49-F238E27FC236}">
                          <a16:creationId xmlns:a16="http://schemas.microsoft.com/office/drawing/2014/main" id="{01F7C5FB-8FDD-4353-8923-34548279F1D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83439" y="2240067"/>
                      <a:ext cx="990017" cy="109331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US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num>
                              <m:den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𝟕𝟎</m:t>
                                </m:r>
                              </m:den>
                            </m:f>
                          </m:oMath>
                        </m:oMathPara>
                      </a14:m>
                      <a:endParaRPr lang="en-US" sz="4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69" name="TextBox 68">
                      <a:extLst>
                        <a:ext uri="{FF2B5EF4-FFF2-40B4-BE49-F238E27FC236}">
                          <a16:creationId xmlns:a16="http://schemas.microsoft.com/office/drawing/2014/main" id="{01F7C5FB-8FDD-4353-8923-34548279F1DC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3439" y="2240067"/>
                      <a:ext cx="990017" cy="1093312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id="{F145AD15-4633-4AE3-9C27-55E481641810}"/>
                  </a:ext>
                </a:extLst>
              </p:cNvPr>
              <p:cNvGrpSpPr/>
              <p:nvPr/>
            </p:nvGrpSpPr>
            <p:grpSpPr>
              <a:xfrm>
                <a:off x="7391806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66" name="Rectangle: Rounded Corners 1">
                  <a:extLst>
                    <a:ext uri="{FF2B5EF4-FFF2-40B4-BE49-F238E27FC236}">
                      <a16:creationId xmlns:a16="http://schemas.microsoft.com/office/drawing/2014/main" id="{4F933E9E-E114-4F9F-A089-B8908CE7F6E5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5715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7099780E-E3B8-40A9-B55B-E4E1EA46EAB8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00B050"/>
                      </a:solidFill>
                    </a:rPr>
                    <a:t>10%</a:t>
                  </a:r>
                </a:p>
              </p:txBody>
            </p:sp>
          </p:grp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E059CBAD-CC08-40DA-A5B1-E14545E9FA29}"/>
                  </a:ext>
                </a:extLst>
              </p:cNvPr>
              <p:cNvGrpSpPr/>
              <p:nvPr/>
            </p:nvGrpSpPr>
            <p:grpSpPr>
              <a:xfrm>
                <a:off x="3816189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64" name="Rectangle: Rounded Corners 1">
                  <a:extLst>
                    <a:ext uri="{FF2B5EF4-FFF2-40B4-BE49-F238E27FC236}">
                      <a16:creationId xmlns:a16="http://schemas.microsoft.com/office/drawing/2014/main" id="{E1962F83-6D65-490E-ABFC-191FF23B458E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5715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A5A74292-BE37-4C99-8CB2-FCFBCAF4A7B7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FFC000"/>
                      </a:solidFill>
                    </a:rPr>
                    <a:t>0.03</a:t>
                  </a:r>
                </a:p>
              </p:txBody>
            </p:sp>
          </p:grp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0249512A-D5C1-41A3-B901-45A072CAFE4A}"/>
                </a:ext>
              </a:extLst>
            </p:cNvPr>
            <p:cNvGrpSpPr/>
            <p:nvPr/>
          </p:nvGrpSpPr>
          <p:grpSpPr>
            <a:xfrm>
              <a:off x="569720" y="4644040"/>
              <a:ext cx="8018139" cy="977504"/>
              <a:chOff x="503548" y="2142497"/>
              <a:chExt cx="8018139" cy="977504"/>
            </a:xfrm>
          </p:grpSpPr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8F170F58-7C62-4EC3-A17F-48C10894DDAC}"/>
                  </a:ext>
                </a:extLst>
              </p:cNvPr>
              <p:cNvGrpSpPr/>
              <p:nvPr/>
            </p:nvGrpSpPr>
            <p:grpSpPr>
              <a:xfrm>
                <a:off x="503548" y="2142497"/>
                <a:ext cx="875744" cy="977504"/>
                <a:chOff x="536571" y="2240067"/>
                <a:chExt cx="1036885" cy="1188832"/>
              </a:xfrm>
            </p:grpSpPr>
            <p:sp>
              <p:nvSpPr>
                <p:cNvPr id="78" name="Rectangle: Rounded Corners 1">
                  <a:extLst>
                    <a:ext uri="{FF2B5EF4-FFF2-40B4-BE49-F238E27FC236}">
                      <a16:creationId xmlns:a16="http://schemas.microsoft.com/office/drawing/2014/main" id="{7707451E-29EA-43DD-977D-1E0E3B0CC348}"/>
                    </a:ext>
                  </a:extLst>
                </p:cNvPr>
                <p:cNvSpPr/>
                <p:nvPr/>
              </p:nvSpPr>
              <p:spPr>
                <a:xfrm>
                  <a:off x="536571" y="2240067"/>
                  <a:ext cx="1015956" cy="1188832"/>
                </a:xfrm>
                <a:prstGeom prst="round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 w="57150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9" name="TextBox 78">
                      <a:extLst>
                        <a:ext uri="{FF2B5EF4-FFF2-40B4-BE49-F238E27FC236}">
                          <a16:creationId xmlns:a16="http://schemas.microsoft.com/office/drawing/2014/main" id="{78F9A414-9235-45DB-8F22-3145DF0014EE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83439" y="2240067"/>
                      <a:ext cx="990017" cy="109674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 defTabSz="68580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US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𝟏𝟐</m:t>
                                </m:r>
                              </m:num>
                              <m:den>
                                <m:r>
                                  <a:rPr lang="en-GB" sz="2800" b="1" i="1" smtClean="0">
                                    <a:solidFill>
                                      <a:schemeClr val="accent1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𝟒𝟎𝟎</m:t>
                                </m:r>
                              </m:den>
                            </m:f>
                          </m:oMath>
                        </m:oMathPara>
                      </a14:m>
                      <a:endParaRPr lang="en-US" sz="4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9" name="TextBox 78">
                      <a:extLst>
                        <a:ext uri="{FF2B5EF4-FFF2-40B4-BE49-F238E27FC236}">
                          <a16:creationId xmlns:a16="http://schemas.microsoft.com/office/drawing/2014/main" id="{78F9A414-9235-45DB-8F22-3145DF0014EE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3439" y="2240067"/>
                      <a:ext cx="990017" cy="1096743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FC326BC6-F330-4862-8F80-9FE76FFAFEA3}"/>
                  </a:ext>
                </a:extLst>
              </p:cNvPr>
              <p:cNvGrpSpPr/>
              <p:nvPr/>
            </p:nvGrpSpPr>
            <p:grpSpPr>
              <a:xfrm>
                <a:off x="7391806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76" name="Rectangle: Rounded Corners 1">
                  <a:extLst>
                    <a:ext uri="{FF2B5EF4-FFF2-40B4-BE49-F238E27FC236}">
                      <a16:creationId xmlns:a16="http://schemas.microsoft.com/office/drawing/2014/main" id="{63EC7E55-C453-47A2-9732-FE37CDF2A59B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57150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76759C6D-CDF2-436C-A6E2-84F9A7B69831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00B050"/>
                      </a:solidFill>
                    </a:rPr>
                    <a:t>3%</a:t>
                  </a:r>
                </a:p>
              </p:txBody>
            </p:sp>
          </p:grp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CFE896AC-38B3-4CFC-A657-C2C690B5FDE6}"/>
                  </a:ext>
                </a:extLst>
              </p:cNvPr>
              <p:cNvGrpSpPr/>
              <p:nvPr/>
            </p:nvGrpSpPr>
            <p:grpSpPr>
              <a:xfrm>
                <a:off x="3816189" y="2142497"/>
                <a:ext cx="1129881" cy="977503"/>
                <a:chOff x="2127651" y="2240067"/>
                <a:chExt cx="1337785" cy="1188831"/>
              </a:xfrm>
            </p:grpSpPr>
            <p:sp>
              <p:nvSpPr>
                <p:cNvPr id="74" name="Rectangle: Rounded Corners 1">
                  <a:extLst>
                    <a:ext uri="{FF2B5EF4-FFF2-40B4-BE49-F238E27FC236}">
                      <a16:creationId xmlns:a16="http://schemas.microsoft.com/office/drawing/2014/main" id="{572A44E6-590C-4CB0-A9CF-7653CC672A16}"/>
                    </a:ext>
                  </a:extLst>
                </p:cNvPr>
                <p:cNvSpPr/>
                <p:nvPr/>
              </p:nvSpPr>
              <p:spPr>
                <a:xfrm>
                  <a:off x="2127651" y="2240067"/>
                  <a:ext cx="1323765" cy="1188831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5715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400"/>
                </a:p>
              </p:txBody>
            </p:sp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99C58453-542C-423E-8E6C-E4A107D47617}"/>
                    </a:ext>
                  </a:extLst>
                </p:cNvPr>
                <p:cNvSpPr txBox="1"/>
                <p:nvPr/>
              </p:nvSpPr>
              <p:spPr>
                <a:xfrm>
                  <a:off x="2138115" y="2429040"/>
                  <a:ext cx="1327321" cy="86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685800">
                    <a:defRPr/>
                  </a:pPr>
                  <a:r>
                    <a:rPr lang="en-US" sz="4000" b="1" dirty="0">
                      <a:solidFill>
                        <a:srgbClr val="FFC000"/>
                      </a:solidFill>
                    </a:rPr>
                    <a:t>0.64</a:t>
                  </a:r>
                </a:p>
              </p:txBody>
            </p:sp>
          </p:grpSp>
        </p:grpSp>
      </p:grp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B21843DE-7D39-4D01-AC24-51355CF95A54}"/>
              </a:ext>
            </a:extLst>
          </p:cNvPr>
          <p:cNvCxnSpPr>
            <a:cxnSpLocks/>
            <a:endCxn id="75" idx="1"/>
          </p:cNvCxnSpPr>
          <p:nvPr/>
        </p:nvCxnSpPr>
        <p:spPr>
          <a:xfrm>
            <a:off x="1413416" y="2413181"/>
            <a:ext cx="2466415" cy="268750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96A025FC-F4DB-4408-9DC1-1E5AC1E969D2}"/>
              </a:ext>
            </a:extLst>
          </p:cNvPr>
          <p:cNvCxnSpPr>
            <a:cxnSpLocks/>
            <a:endCxn id="27" idx="1"/>
          </p:cNvCxnSpPr>
          <p:nvPr/>
        </p:nvCxnSpPr>
        <p:spPr>
          <a:xfrm flipV="1">
            <a:off x="5005452" y="2464322"/>
            <a:ext cx="2449996" cy="257931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CA6E7DD7-E612-4DE1-B676-4D79AA35CE57}"/>
              </a:ext>
            </a:extLst>
          </p:cNvPr>
          <p:cNvCxnSpPr>
            <a:cxnSpLocks/>
            <a:endCxn id="30" idx="1"/>
          </p:cNvCxnSpPr>
          <p:nvPr/>
        </p:nvCxnSpPr>
        <p:spPr>
          <a:xfrm flipV="1">
            <a:off x="1422254" y="2464322"/>
            <a:ext cx="2457577" cy="12986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DF616558-63AB-475D-BF0C-B0ED4D165C3E}"/>
              </a:ext>
            </a:extLst>
          </p:cNvPr>
          <p:cNvCxnSpPr>
            <a:cxnSpLocks/>
            <a:endCxn id="67" idx="1"/>
          </p:cNvCxnSpPr>
          <p:nvPr/>
        </p:nvCxnSpPr>
        <p:spPr>
          <a:xfrm>
            <a:off x="4983359" y="2495054"/>
            <a:ext cx="2472089" cy="128745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10564CED-986F-4BE2-9848-978477C46C01}"/>
              </a:ext>
            </a:extLst>
          </p:cNvPr>
          <p:cNvCxnSpPr>
            <a:cxnSpLocks/>
          </p:cNvCxnSpPr>
          <p:nvPr/>
        </p:nvCxnSpPr>
        <p:spPr>
          <a:xfrm flipV="1">
            <a:off x="1400628" y="3811986"/>
            <a:ext cx="2457577" cy="12986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3598FE2F-65ED-4F10-A732-346890513EF1}"/>
              </a:ext>
            </a:extLst>
          </p:cNvPr>
          <p:cNvCxnSpPr>
            <a:cxnSpLocks/>
            <a:endCxn id="77" idx="1"/>
          </p:cNvCxnSpPr>
          <p:nvPr/>
        </p:nvCxnSpPr>
        <p:spPr>
          <a:xfrm>
            <a:off x="5005452" y="3781779"/>
            <a:ext cx="2449996" cy="131890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6DDAB73-B2E3-920C-C2FA-65C23C949CD4}"/>
              </a:ext>
            </a:extLst>
          </p:cNvPr>
          <p:cNvSpPr txBox="1"/>
          <p:nvPr/>
        </p:nvSpPr>
        <p:spPr>
          <a:xfrm>
            <a:off x="6415592" y="703335"/>
            <a:ext cx="2555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to convert the fractions into a fraction either over 10 or over 100 first!</a:t>
            </a:r>
          </a:p>
        </p:txBody>
      </p:sp>
    </p:spTree>
    <p:extLst>
      <p:ext uri="{BB962C8B-B14F-4D97-AF65-F5344CB8AC3E}">
        <p14:creationId xmlns:p14="http://schemas.microsoft.com/office/powerpoint/2010/main" val="4126546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0176E00-7D8B-4484-B2AC-5A072E0233AF}"/>
              </a:ext>
            </a:extLst>
          </p:cNvPr>
          <p:cNvSpPr txBox="1"/>
          <p:nvPr/>
        </p:nvSpPr>
        <p:spPr>
          <a:xfrm>
            <a:off x="-4578" y="66706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Convert these fractions to hundredths and then decimals and percentages.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EFA6137-3871-4731-B043-16D6A1F78051}"/>
              </a:ext>
            </a:extLst>
          </p:cNvPr>
          <p:cNvGrpSpPr/>
          <p:nvPr/>
        </p:nvGrpSpPr>
        <p:grpSpPr>
          <a:xfrm>
            <a:off x="569949" y="1869354"/>
            <a:ext cx="8061701" cy="1590123"/>
            <a:chOff x="561277" y="2192299"/>
            <a:chExt cx="8061701" cy="1590123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2D2E706-341C-452B-96F2-04A00036197E}"/>
                </a:ext>
              </a:extLst>
            </p:cNvPr>
            <p:cNvGrpSpPr/>
            <p:nvPr/>
          </p:nvGrpSpPr>
          <p:grpSpPr>
            <a:xfrm>
              <a:off x="2308040" y="2192299"/>
              <a:ext cx="1026420" cy="1590123"/>
              <a:chOff x="2991319" y="2391317"/>
              <a:chExt cx="3346804" cy="1364412"/>
            </a:xfrm>
          </p:grpSpPr>
          <p:sp>
            <p:nvSpPr>
              <p:cNvPr id="29" name="Rectangle: Rounded Corners 1">
                <a:extLst>
                  <a:ext uri="{FF2B5EF4-FFF2-40B4-BE49-F238E27FC236}">
                    <a16:creationId xmlns:a16="http://schemas.microsoft.com/office/drawing/2014/main" id="{888583C4-D12F-426E-8F76-27D9576353A8}"/>
                  </a:ext>
                </a:extLst>
              </p:cNvPr>
              <p:cNvSpPr/>
              <p:nvPr/>
            </p:nvSpPr>
            <p:spPr>
              <a:xfrm>
                <a:off x="2991319" y="2391317"/>
                <a:ext cx="3312684" cy="136441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571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0" name="TextBox 29">
                    <a:extLst>
                      <a:ext uri="{FF2B5EF4-FFF2-40B4-BE49-F238E27FC236}">
                        <a16:creationId xmlns:a16="http://schemas.microsoft.com/office/drawing/2014/main" id="{2198616A-D10A-4D24-BE11-770BA0B0BBD8}"/>
                      </a:ext>
                    </a:extLst>
                  </p:cNvPr>
                  <p:cNvSpPr txBox="1"/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defTabSz="685800"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den>
                          </m:f>
                        </m:oMath>
                      </m:oMathPara>
                    </a14:m>
                    <a:endParaRPr lang="en-US" sz="7200" b="1" dirty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0" name="TextBox 29">
                    <a:extLst>
                      <a:ext uri="{FF2B5EF4-FFF2-40B4-BE49-F238E27FC236}">
                        <a16:creationId xmlns:a16="http://schemas.microsoft.com/office/drawing/2014/main" id="{2198616A-D10A-4D24-BE11-770BA0B0BBD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blipFill>
                    <a:blip r:embed="rId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1B282194-C21E-441E-A5C9-7818BB88EC98}"/>
                </a:ext>
              </a:extLst>
            </p:cNvPr>
            <p:cNvGrpSpPr/>
            <p:nvPr/>
          </p:nvGrpSpPr>
          <p:grpSpPr>
            <a:xfrm>
              <a:off x="561277" y="2192299"/>
              <a:ext cx="1026420" cy="1590123"/>
              <a:chOff x="2991319" y="2391317"/>
              <a:chExt cx="3346804" cy="1364412"/>
            </a:xfrm>
          </p:grpSpPr>
          <p:sp>
            <p:nvSpPr>
              <p:cNvPr id="32" name="Rectangle: Rounded Corners 1">
                <a:extLst>
                  <a:ext uri="{FF2B5EF4-FFF2-40B4-BE49-F238E27FC236}">
                    <a16:creationId xmlns:a16="http://schemas.microsoft.com/office/drawing/2014/main" id="{3829805B-DCD8-442A-9898-0D123073FBBD}"/>
                  </a:ext>
                </a:extLst>
              </p:cNvPr>
              <p:cNvSpPr/>
              <p:nvPr/>
            </p:nvSpPr>
            <p:spPr>
              <a:xfrm>
                <a:off x="2991319" y="2391317"/>
                <a:ext cx="3312684" cy="136441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571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TextBox 32">
                    <a:extLst>
                      <a:ext uri="{FF2B5EF4-FFF2-40B4-BE49-F238E27FC236}">
                        <a16:creationId xmlns:a16="http://schemas.microsoft.com/office/drawing/2014/main" id="{0B7B2337-B0E8-4BC6-94BF-C35751237FEC}"/>
                      </a:ext>
                    </a:extLst>
                  </p:cNvPr>
                  <p:cNvSpPr txBox="1"/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defTabSz="685800"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oMath>
                      </m:oMathPara>
                    </a14:m>
                    <a:endParaRPr lang="en-US" sz="7200" b="1" dirty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3" name="TextBox 32">
                    <a:extLst>
                      <a:ext uri="{FF2B5EF4-FFF2-40B4-BE49-F238E27FC236}">
                        <a16:creationId xmlns:a16="http://schemas.microsoft.com/office/drawing/2014/main" id="{0B7B2337-B0E8-4BC6-94BF-C35751237FEC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3288E214-D701-41A8-B01E-38362F54C59B}"/>
                </a:ext>
              </a:extLst>
            </p:cNvPr>
            <p:cNvGrpSpPr/>
            <p:nvPr/>
          </p:nvGrpSpPr>
          <p:grpSpPr>
            <a:xfrm>
              <a:off x="4054803" y="2192299"/>
              <a:ext cx="1026420" cy="1590123"/>
              <a:chOff x="2991319" y="2391317"/>
              <a:chExt cx="3346804" cy="1364412"/>
            </a:xfrm>
          </p:grpSpPr>
          <p:sp>
            <p:nvSpPr>
              <p:cNvPr id="35" name="Rectangle: Rounded Corners 1">
                <a:extLst>
                  <a:ext uri="{FF2B5EF4-FFF2-40B4-BE49-F238E27FC236}">
                    <a16:creationId xmlns:a16="http://schemas.microsoft.com/office/drawing/2014/main" id="{833248E7-DB4C-4CB3-92F9-DE30B8FD625C}"/>
                  </a:ext>
                </a:extLst>
              </p:cNvPr>
              <p:cNvSpPr/>
              <p:nvPr/>
            </p:nvSpPr>
            <p:spPr>
              <a:xfrm>
                <a:off x="2991319" y="2391317"/>
                <a:ext cx="3312684" cy="136441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571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35">
                    <a:extLst>
                      <a:ext uri="{FF2B5EF4-FFF2-40B4-BE49-F238E27FC236}">
                        <a16:creationId xmlns:a16="http://schemas.microsoft.com/office/drawing/2014/main" id="{F033778E-D8FE-4B02-86C0-58CB4E98B343}"/>
                      </a:ext>
                    </a:extLst>
                  </p:cNvPr>
                  <p:cNvSpPr txBox="1"/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defTabSz="685800"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oMath>
                      </m:oMathPara>
                    </a14:m>
                    <a:endParaRPr lang="en-US" sz="7200" b="1" dirty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6" name="TextBox 35">
                    <a:extLst>
                      <a:ext uri="{FF2B5EF4-FFF2-40B4-BE49-F238E27FC236}">
                        <a16:creationId xmlns:a16="http://schemas.microsoft.com/office/drawing/2014/main" id="{F033778E-D8FE-4B02-86C0-58CB4E98B34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10020" y="2488153"/>
                    <a:ext cx="3228103" cy="1170740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2D89978C-DCF0-4F85-A002-F1B1DA95BD0C}"/>
                </a:ext>
              </a:extLst>
            </p:cNvPr>
            <p:cNvGrpSpPr/>
            <p:nvPr/>
          </p:nvGrpSpPr>
          <p:grpSpPr>
            <a:xfrm>
              <a:off x="5801566" y="2192299"/>
              <a:ext cx="1026420" cy="1590123"/>
              <a:chOff x="2991319" y="2391317"/>
              <a:chExt cx="3346804" cy="1364412"/>
            </a:xfrm>
          </p:grpSpPr>
          <p:sp>
            <p:nvSpPr>
              <p:cNvPr id="38" name="Rectangle: Rounded Corners 1">
                <a:extLst>
                  <a:ext uri="{FF2B5EF4-FFF2-40B4-BE49-F238E27FC236}">
                    <a16:creationId xmlns:a16="http://schemas.microsoft.com/office/drawing/2014/main" id="{97517FB1-C7C3-49DD-B735-FCBDBB7026BE}"/>
                  </a:ext>
                </a:extLst>
              </p:cNvPr>
              <p:cNvSpPr/>
              <p:nvPr/>
            </p:nvSpPr>
            <p:spPr>
              <a:xfrm>
                <a:off x="2991319" y="2391317"/>
                <a:ext cx="3312684" cy="136441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571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9" name="TextBox 38">
                    <a:extLst>
                      <a:ext uri="{FF2B5EF4-FFF2-40B4-BE49-F238E27FC236}">
                        <a16:creationId xmlns:a16="http://schemas.microsoft.com/office/drawing/2014/main" id="{CED22185-3688-4360-BEC4-064E93E2D726}"/>
                      </a:ext>
                    </a:extLst>
                  </p:cNvPr>
                  <p:cNvSpPr txBox="1"/>
                  <p:nvPr/>
                </p:nvSpPr>
                <p:spPr>
                  <a:xfrm>
                    <a:off x="3110020" y="2488153"/>
                    <a:ext cx="3228103" cy="11631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defTabSz="685800"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den>
                          </m:f>
                        </m:oMath>
                      </m:oMathPara>
                    </a14:m>
                    <a:endParaRPr lang="en-US" sz="7200" b="1" dirty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9" name="TextBox 38">
                    <a:extLst>
                      <a:ext uri="{FF2B5EF4-FFF2-40B4-BE49-F238E27FC236}">
                        <a16:creationId xmlns:a16="http://schemas.microsoft.com/office/drawing/2014/main" id="{CED22185-3688-4360-BEC4-064E93E2D72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10020" y="2488153"/>
                    <a:ext cx="3228103" cy="1163148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FC79D9F9-28AA-4BAC-8629-4695B132F222}"/>
                </a:ext>
              </a:extLst>
            </p:cNvPr>
            <p:cNvGrpSpPr/>
            <p:nvPr/>
          </p:nvGrpSpPr>
          <p:grpSpPr>
            <a:xfrm>
              <a:off x="7548329" y="2192299"/>
              <a:ext cx="1074649" cy="1590123"/>
              <a:chOff x="2991319" y="2391317"/>
              <a:chExt cx="3504062" cy="1364412"/>
            </a:xfrm>
          </p:grpSpPr>
          <p:sp>
            <p:nvSpPr>
              <p:cNvPr id="43" name="Rectangle: Rounded Corners 1">
                <a:extLst>
                  <a:ext uri="{FF2B5EF4-FFF2-40B4-BE49-F238E27FC236}">
                    <a16:creationId xmlns:a16="http://schemas.microsoft.com/office/drawing/2014/main" id="{BB1B55FA-4156-4BD7-8A28-0C7BC10D5A2E}"/>
                  </a:ext>
                </a:extLst>
              </p:cNvPr>
              <p:cNvSpPr/>
              <p:nvPr/>
            </p:nvSpPr>
            <p:spPr>
              <a:xfrm>
                <a:off x="2991319" y="2391317"/>
                <a:ext cx="3312684" cy="136441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571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TextBox 43">
                    <a:extLst>
                      <a:ext uri="{FF2B5EF4-FFF2-40B4-BE49-F238E27FC236}">
                        <a16:creationId xmlns:a16="http://schemas.microsoft.com/office/drawing/2014/main" id="{501115E5-3AD2-4BDC-9F3F-88BB726B0525}"/>
                      </a:ext>
                    </a:extLst>
                  </p:cNvPr>
                  <p:cNvSpPr txBox="1"/>
                  <p:nvPr/>
                </p:nvSpPr>
                <p:spPr>
                  <a:xfrm>
                    <a:off x="3267278" y="2463081"/>
                    <a:ext cx="3228103" cy="11707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defTabSz="685800"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𝟏𝟖</m:t>
                              </m:r>
                            </m:num>
                            <m:den>
                              <m:r>
                                <a:rPr lang="en-GB" sz="4400" b="1" i="1" smtClean="0">
                                  <a:solidFill>
                                    <a:schemeClr val="accent1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𝟐𝟎</m:t>
                              </m:r>
                            </m:den>
                          </m:f>
                        </m:oMath>
                      </m:oMathPara>
                    </a14:m>
                    <a:endParaRPr lang="en-US" sz="7200" b="1" dirty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44" name="TextBox 43">
                    <a:extLst>
                      <a:ext uri="{FF2B5EF4-FFF2-40B4-BE49-F238E27FC236}">
                        <a16:creationId xmlns:a16="http://schemas.microsoft.com/office/drawing/2014/main" id="{501115E5-3AD2-4BDC-9F3F-88BB726B052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67278" y="2463081"/>
                    <a:ext cx="3228103" cy="1170740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93B8311C-2736-4137-B812-8231FA7F7C41}"/>
                  </a:ext>
                </a:extLst>
              </p:cNvPr>
              <p:cNvSpPr txBox="1"/>
              <p:nvPr/>
            </p:nvSpPr>
            <p:spPr>
              <a:xfrm>
                <a:off x="396541" y="3267508"/>
                <a:ext cx="1409640" cy="253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𝟒𝟎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en-GB" sz="2800" b="1" dirty="0">
                  <a:solidFill>
                    <a:srgbClr val="FF0000"/>
                  </a:solidFill>
                </a:endParaRP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0.4</a:t>
                </a: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40%</a:t>
                </a:r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93B8311C-2736-4137-B812-8231FA7F7C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541" y="3267508"/>
                <a:ext cx="1409640" cy="2532360"/>
              </a:xfrm>
              <a:prstGeom prst="rect">
                <a:avLst/>
              </a:prstGeom>
              <a:blipFill>
                <a:blip r:embed="rId7"/>
                <a:stretch>
                  <a:fillRect b="-60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4FAECB3-8623-47C8-B02D-6175C5ED5ACF}"/>
                  </a:ext>
                </a:extLst>
              </p:cNvPr>
              <p:cNvSpPr txBox="1"/>
              <p:nvPr/>
            </p:nvSpPr>
            <p:spPr>
              <a:xfrm>
                <a:off x="2145530" y="3274260"/>
                <a:ext cx="1409640" cy="25881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𝟕𝟓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en-GB" sz="2800" b="1" dirty="0">
                  <a:solidFill>
                    <a:srgbClr val="FF0000"/>
                  </a:solidFill>
                </a:endParaRP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0.75</a:t>
                </a: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75%</a:t>
                </a:r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4FAECB3-8623-47C8-B02D-6175C5ED5A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530" y="3274260"/>
                <a:ext cx="1409640" cy="2588144"/>
              </a:xfrm>
              <a:prstGeom prst="rect">
                <a:avLst/>
              </a:prstGeom>
              <a:blipFill>
                <a:blip r:embed="rId8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870ECF6-D2C3-4FAB-8030-6D74E9386C3C}"/>
                  </a:ext>
                </a:extLst>
              </p:cNvPr>
              <p:cNvSpPr txBox="1"/>
              <p:nvPr/>
            </p:nvSpPr>
            <p:spPr>
              <a:xfrm>
                <a:off x="3894519" y="3279352"/>
                <a:ext cx="1409640" cy="253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𝟔𝟎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en-GB" sz="2800" b="1" dirty="0">
                  <a:solidFill>
                    <a:srgbClr val="FF0000"/>
                  </a:solidFill>
                </a:endParaRP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0.6</a:t>
                </a: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60%</a:t>
                </a:r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870ECF6-D2C3-4FAB-8030-6D74E9386C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4519" y="3279352"/>
                <a:ext cx="1409640" cy="2532360"/>
              </a:xfrm>
              <a:prstGeom prst="rect">
                <a:avLst/>
              </a:prstGeom>
              <a:blipFill>
                <a:blip r:embed="rId9"/>
                <a:stretch>
                  <a:fillRect b="-60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63FEC79-AE71-47CE-A300-040E62979471}"/>
                  </a:ext>
                </a:extLst>
              </p:cNvPr>
              <p:cNvSpPr txBox="1"/>
              <p:nvPr/>
            </p:nvSpPr>
            <p:spPr>
              <a:xfrm>
                <a:off x="5643508" y="3286104"/>
                <a:ext cx="1409640" cy="253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𝟕𝟎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en-GB" sz="2800" b="1" dirty="0">
                  <a:solidFill>
                    <a:srgbClr val="FF0000"/>
                  </a:solidFill>
                </a:endParaRP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0.7</a:t>
                </a: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70%</a:t>
                </a:r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63FEC79-AE71-47CE-A300-040E629794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508" y="3286104"/>
                <a:ext cx="1409640" cy="2532360"/>
              </a:xfrm>
              <a:prstGeom prst="rect">
                <a:avLst/>
              </a:prstGeom>
              <a:blipFill>
                <a:blip r:embed="rId10"/>
                <a:stretch>
                  <a:fillRect b="-60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97008D04-65DA-4C67-AE34-BA8D24C4731E}"/>
                  </a:ext>
                </a:extLst>
              </p:cNvPr>
              <p:cNvSpPr txBox="1"/>
              <p:nvPr/>
            </p:nvSpPr>
            <p:spPr>
              <a:xfrm>
                <a:off x="7392498" y="3301717"/>
                <a:ext cx="1409640" cy="25323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𝟗𝟎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en-GB" sz="2800" b="1" dirty="0">
                  <a:solidFill>
                    <a:srgbClr val="FF0000"/>
                  </a:solidFill>
                </a:endParaRP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0.9</a:t>
                </a:r>
              </a:p>
              <a:p>
                <a:pPr algn="ctr" defTabSz="685800">
                  <a:lnSpc>
                    <a:spcPct val="150000"/>
                  </a:lnSpc>
                  <a:defRPr/>
                </a:pPr>
                <a:r>
                  <a:rPr lang="en-GB" sz="2800" b="1" dirty="0">
                    <a:solidFill>
                      <a:srgbClr val="FF0000"/>
                    </a:solidFill>
                  </a:rPr>
                  <a:t>90%</a:t>
                </a:r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97008D04-65DA-4C67-AE34-BA8D24C473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2498" y="3301717"/>
                <a:ext cx="1409640" cy="2532360"/>
              </a:xfrm>
              <a:prstGeom prst="rect">
                <a:avLst/>
              </a:prstGeom>
              <a:blipFill>
                <a:blip r:embed="rId11"/>
                <a:stretch>
                  <a:fillRect b="-60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>
            <a:extLst>
              <a:ext uri="{FF2B5EF4-FFF2-40B4-BE49-F238E27FC236}">
                <a16:creationId xmlns:a16="http://schemas.microsoft.com/office/drawing/2014/main" id="{73649E15-7B95-4482-82A5-D62F96D6B323}"/>
              </a:ext>
            </a:extLst>
          </p:cNvPr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8895466-B58C-4471-8AF4-9BBB7FA30D59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22B6548-56B7-479F-A786-78019821B3D9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1F6464E-2ADE-40AA-B852-4FC9CE73F2A7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</p:spTree>
    <p:extLst>
      <p:ext uri="{BB962C8B-B14F-4D97-AF65-F5344CB8AC3E}">
        <p14:creationId xmlns:p14="http://schemas.microsoft.com/office/powerpoint/2010/main" val="179755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0176E00-7D8B-4484-B2AC-5A072E0233AF}"/>
              </a:ext>
            </a:extLst>
          </p:cNvPr>
          <p:cNvSpPr txBox="1"/>
          <p:nvPr/>
        </p:nvSpPr>
        <p:spPr>
          <a:xfrm>
            <a:off x="-4578" y="56779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What Fraction, Decimal and Percentage is represented below? (Think carefully about the diagram).</a:t>
            </a:r>
          </a:p>
          <a:p>
            <a:pPr algn="ctr" defTabSz="685800">
              <a:defRPr/>
            </a:pPr>
            <a:r>
              <a:rPr lang="en-GB" sz="2400" b="1" dirty="0">
                <a:solidFill>
                  <a:srgbClr val="0070C0"/>
                </a:solidFill>
              </a:rPr>
              <a:t>Explain how you found your answers.</a:t>
            </a:r>
            <a:endParaRPr lang="en-US" b="1" dirty="0">
              <a:solidFill>
                <a:srgbClr val="0070C0"/>
              </a:solidFill>
            </a:endParaRPr>
          </a:p>
        </p:txBody>
      </p:sp>
      <p:graphicFrame>
        <p:nvGraphicFramePr>
          <p:cNvPr id="22" name="Table 2">
            <a:extLst>
              <a:ext uri="{FF2B5EF4-FFF2-40B4-BE49-F238E27FC236}">
                <a16:creationId xmlns:a16="http://schemas.microsoft.com/office/drawing/2014/main" id="{F4D2EB01-1E16-4A37-88F3-DB8E11FC4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334786"/>
              </p:ext>
            </p:extLst>
          </p:nvPr>
        </p:nvGraphicFramePr>
        <p:xfrm>
          <a:off x="1847057" y="1768119"/>
          <a:ext cx="5440730" cy="2101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073">
                  <a:extLst>
                    <a:ext uri="{9D8B030D-6E8A-4147-A177-3AD203B41FA5}">
                      <a16:colId xmlns:a16="http://schemas.microsoft.com/office/drawing/2014/main" val="636390316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636614642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2750649227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3874241763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2214008892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2581686559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2131336876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145516738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3693852167"/>
                    </a:ext>
                  </a:extLst>
                </a:gridCol>
                <a:gridCol w="544073">
                  <a:extLst>
                    <a:ext uri="{9D8B030D-6E8A-4147-A177-3AD203B41FA5}">
                      <a16:colId xmlns:a16="http://schemas.microsoft.com/office/drawing/2014/main" val="758853358"/>
                    </a:ext>
                  </a:extLst>
                </a:gridCol>
              </a:tblGrid>
              <a:tr h="52529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757878"/>
                  </a:ext>
                </a:extLst>
              </a:tr>
              <a:tr h="52529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7881587"/>
                  </a:ext>
                </a:extLst>
              </a:tr>
              <a:tr h="52529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57430"/>
                  </a:ext>
                </a:extLst>
              </a:tr>
              <a:tr h="52529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916623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A7675289-BD68-40AB-8AFA-9BABE2F94EDA}"/>
              </a:ext>
            </a:extLst>
          </p:cNvPr>
          <p:cNvSpPr txBox="1"/>
          <p:nvPr/>
        </p:nvSpPr>
        <p:spPr>
          <a:xfrm>
            <a:off x="5494765" y="4394852"/>
            <a:ext cx="1589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6000" b="1" dirty="0">
                <a:solidFill>
                  <a:srgbClr val="00B0F0"/>
                </a:solidFill>
              </a:rPr>
              <a:t>60%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B9A7636-4A27-4AA3-BF9B-EBA2379072C6}"/>
                  </a:ext>
                </a:extLst>
              </p:cNvPr>
              <p:cNvSpPr txBox="1"/>
              <p:nvPr/>
            </p:nvSpPr>
            <p:spPr>
              <a:xfrm>
                <a:off x="865936" y="4249915"/>
                <a:ext cx="1202689" cy="1378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𝟐𝟒</m:t>
                          </m:r>
                        </m:num>
                        <m:den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𝟒𝟎</m:t>
                          </m:r>
                        </m:den>
                      </m:f>
                    </m:oMath>
                  </m:oMathPara>
                </a14:m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B9A7636-4A27-4AA3-BF9B-EBA2379072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936" y="4249915"/>
                <a:ext cx="1202689" cy="137819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E468EC1B-133D-4881-8ED9-5F0C5D3B4611}"/>
              </a:ext>
            </a:extLst>
          </p:cNvPr>
          <p:cNvSpPr txBox="1"/>
          <p:nvPr/>
        </p:nvSpPr>
        <p:spPr>
          <a:xfrm>
            <a:off x="3678520" y="4704783"/>
            <a:ext cx="16126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5400" b="1" dirty="0">
                <a:solidFill>
                  <a:srgbClr val="00B0F0"/>
                </a:solidFill>
              </a:rPr>
              <a:t>0.6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1C16228-C3D5-4765-86D0-FA6B180132E3}"/>
                  </a:ext>
                </a:extLst>
              </p:cNvPr>
              <p:cNvSpPr txBox="1"/>
              <p:nvPr/>
            </p:nvSpPr>
            <p:spPr>
              <a:xfrm>
                <a:off x="7287787" y="4335403"/>
                <a:ext cx="1202689" cy="1359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1C16228-C3D5-4765-86D0-FA6B180132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7787" y="4335403"/>
                <a:ext cx="1202689" cy="13599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7810527E-C917-4DDC-916A-5ABEB439A138}"/>
              </a:ext>
            </a:extLst>
          </p:cNvPr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2D4C97-6DC1-4183-9F40-EAF33B9BE1F8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A902495-8453-4DA6-972F-0144F961C18B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1878197-260A-4AC7-8376-81313B48EEB0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9D941CD-79E4-4118-854B-1CEF47525A88}"/>
                  </a:ext>
                </a:extLst>
              </p:cNvPr>
              <p:cNvSpPr txBox="1"/>
              <p:nvPr/>
            </p:nvSpPr>
            <p:spPr>
              <a:xfrm>
                <a:off x="2272228" y="4102766"/>
                <a:ext cx="1202689" cy="1364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68580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en-GB" sz="44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9D941CD-79E4-4118-854B-1CEF47525A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228" y="4102766"/>
                <a:ext cx="1202689" cy="13644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238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40176E00-7D8B-4484-B2AC-5A072E0233AF}"/>
              </a:ext>
            </a:extLst>
          </p:cNvPr>
          <p:cNvSpPr txBox="1"/>
          <p:nvPr/>
        </p:nvSpPr>
        <p:spPr>
          <a:xfrm>
            <a:off x="0" y="564783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Who has the largest percentage </a:t>
            </a:r>
          </a:p>
          <a:p>
            <a:pPr algn="ctr" defTabSz="685800">
              <a:defRPr/>
            </a:pP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of their cake leftover?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2926" y="122376"/>
            <a:ext cx="892899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Equivalent FDP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210C5-2FDA-4A53-BCB1-59DD77059AB2}"/>
              </a:ext>
            </a:extLst>
          </p:cNvPr>
          <p:cNvSpPr txBox="1"/>
          <p:nvPr/>
        </p:nvSpPr>
        <p:spPr>
          <a:xfrm>
            <a:off x="242760" y="5960635"/>
            <a:ext cx="293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recall simple FDP equivalents.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CD3B6-3EC7-4EAF-9DF4-745DEEBCE261}"/>
              </a:ext>
            </a:extLst>
          </p:cNvPr>
          <p:cNvSpPr txBox="1"/>
          <p:nvPr/>
        </p:nvSpPr>
        <p:spPr>
          <a:xfrm>
            <a:off x="3171914" y="5960635"/>
            <a:ext cx="2793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convert between FDP.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E30BF9-DD62-42BF-98A0-1B27FFEBE26F}"/>
              </a:ext>
            </a:extLst>
          </p:cNvPr>
          <p:cNvSpPr txBox="1"/>
          <p:nvPr/>
        </p:nvSpPr>
        <p:spPr>
          <a:xfrm>
            <a:off x="6055764" y="5992424"/>
            <a:ext cx="3019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 can solve problems by converting between FDP.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3696F51-232A-4D4B-8803-A4D835DE2E4F}"/>
              </a:ext>
            </a:extLst>
          </p:cNvPr>
          <p:cNvGrpSpPr/>
          <p:nvPr/>
        </p:nvGrpSpPr>
        <p:grpSpPr>
          <a:xfrm>
            <a:off x="395536" y="1883642"/>
            <a:ext cx="3338011" cy="1372339"/>
            <a:chOff x="1872603" y="3655724"/>
            <a:chExt cx="2959491" cy="166693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BB7438A-EA19-433B-BAF7-D88D068F3F4F}"/>
                </a:ext>
              </a:extLst>
            </p:cNvPr>
            <p:cNvSpPr txBox="1"/>
            <p:nvPr/>
          </p:nvSpPr>
          <p:spPr>
            <a:xfrm>
              <a:off x="1898993" y="3677015"/>
              <a:ext cx="2933101" cy="14580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US" sz="3600" b="1" dirty="0">
                  <a:solidFill>
                    <a:srgbClr val="0070C0"/>
                  </a:solidFill>
                </a:rPr>
                <a:t>I have eaten 0.65 of my cake.</a:t>
              </a:r>
            </a:p>
          </p:txBody>
        </p:sp>
        <p:sp>
          <p:nvSpPr>
            <p:cNvPr id="26" name="Rounded Rectangular Callout 2048">
              <a:extLst>
                <a:ext uri="{FF2B5EF4-FFF2-40B4-BE49-F238E27FC236}">
                  <a16:creationId xmlns:a16="http://schemas.microsoft.com/office/drawing/2014/main" id="{57FD231F-D5B6-4B38-91E9-D31F6411588A}"/>
                </a:ext>
              </a:extLst>
            </p:cNvPr>
            <p:cNvSpPr/>
            <p:nvPr/>
          </p:nvSpPr>
          <p:spPr>
            <a:xfrm>
              <a:off x="1872603" y="3655724"/>
              <a:ext cx="2933101" cy="1666936"/>
            </a:xfrm>
            <a:prstGeom prst="wedgeRoundRectCallout">
              <a:avLst>
                <a:gd name="adj1" fmla="val 18512"/>
                <a:gd name="adj2" fmla="val 67657"/>
                <a:gd name="adj3" fmla="val 16667"/>
              </a:avLst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57150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A2EA643-9D02-40D3-B6C8-6A9D3B5099E7}"/>
              </a:ext>
            </a:extLst>
          </p:cNvPr>
          <p:cNvGrpSpPr/>
          <p:nvPr/>
        </p:nvGrpSpPr>
        <p:grpSpPr>
          <a:xfrm>
            <a:off x="5151268" y="1683310"/>
            <a:ext cx="3651202" cy="1754326"/>
            <a:chOff x="1872603" y="3586546"/>
            <a:chExt cx="2933101" cy="175432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E5100EF-3A3A-4966-8085-7D0B2C56BD96}"/>
                </a:ext>
              </a:extLst>
            </p:cNvPr>
            <p:cNvSpPr txBox="1"/>
            <p:nvPr/>
          </p:nvSpPr>
          <p:spPr>
            <a:xfrm>
              <a:off x="1914876" y="3586546"/>
              <a:ext cx="289082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3600" b="1" dirty="0">
                  <a:solidFill>
                    <a:srgbClr val="0070C0"/>
                  </a:solidFill>
                </a:rPr>
                <a:t>I have eaten thirty-six sixtieths of my cake.</a:t>
              </a:r>
              <a:endParaRPr lang="en-US" sz="3600" b="1" dirty="0">
                <a:solidFill>
                  <a:srgbClr val="0070C0"/>
                </a:solidFill>
              </a:endParaRPr>
            </a:p>
          </p:txBody>
        </p:sp>
        <p:sp>
          <p:nvSpPr>
            <p:cNvPr id="29" name="Rounded Rectangular Callout 2048">
              <a:extLst>
                <a:ext uri="{FF2B5EF4-FFF2-40B4-BE49-F238E27FC236}">
                  <a16:creationId xmlns:a16="http://schemas.microsoft.com/office/drawing/2014/main" id="{89B2075D-E3DD-4E06-924E-3EEA8F7FB927}"/>
                </a:ext>
              </a:extLst>
            </p:cNvPr>
            <p:cNvSpPr/>
            <p:nvPr/>
          </p:nvSpPr>
          <p:spPr>
            <a:xfrm>
              <a:off x="1872603" y="3655724"/>
              <a:ext cx="2933101" cy="1666936"/>
            </a:xfrm>
            <a:prstGeom prst="wedgeRoundRectCallout">
              <a:avLst>
                <a:gd name="adj1" fmla="val -10251"/>
                <a:gd name="adj2" fmla="val 65169"/>
                <a:gd name="adj3" fmla="val 16667"/>
              </a:avLst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57150">
                  <a:solidFill>
                    <a:schemeClr val="tx1"/>
                  </a:solidFill>
                </a:ln>
              </a:endParaRPr>
            </a:p>
          </p:txBody>
        </p:sp>
      </p:grpSp>
      <p:pic>
        <p:nvPicPr>
          <p:cNvPr id="1026" name="Picture 2" descr="Chocolate Cake, Cake, Baked Goods, Sweets, Delicious">
            <a:extLst>
              <a:ext uri="{FF2B5EF4-FFF2-40B4-BE49-F238E27FC236}">
                <a16:creationId xmlns:a16="http://schemas.microsoft.com/office/drawing/2014/main" id="{12041A81-453B-4572-B6F8-1A036EBAE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556" y="3580729"/>
            <a:ext cx="1898977" cy="121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E20EAA55-FD28-4E79-B76F-ACBA9818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13" y="3013665"/>
            <a:ext cx="1744913" cy="2258123"/>
          </a:xfrm>
          <a:prstGeom prst="rect">
            <a:avLst/>
          </a:prstGeom>
        </p:spPr>
      </p:pic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8E06E134-44DC-43B6-A692-20DFCA75B0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192" y="3263006"/>
            <a:ext cx="1590861" cy="2058761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B106B92-BB5F-416A-ABD9-80D159F9A4CB}"/>
              </a:ext>
            </a:extLst>
          </p:cNvPr>
          <p:cNvSpPr txBox="1"/>
          <p:nvPr/>
        </p:nvSpPr>
        <p:spPr>
          <a:xfrm>
            <a:off x="839648" y="4875495"/>
            <a:ext cx="2362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200" b="1" dirty="0">
                <a:solidFill>
                  <a:srgbClr val="FF0000"/>
                </a:solidFill>
              </a:rPr>
              <a:t>35% leftover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8D678F1-F7A7-4747-92D7-863454113783}"/>
              </a:ext>
            </a:extLst>
          </p:cNvPr>
          <p:cNvSpPr txBox="1"/>
          <p:nvPr/>
        </p:nvSpPr>
        <p:spPr>
          <a:xfrm>
            <a:off x="6092721" y="4875495"/>
            <a:ext cx="2362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GB" sz="3200" b="1" dirty="0">
                <a:solidFill>
                  <a:srgbClr val="FF0000"/>
                </a:solidFill>
              </a:rPr>
              <a:t>40% leftover</a:t>
            </a:r>
          </a:p>
        </p:txBody>
      </p:sp>
    </p:spTree>
    <p:extLst>
      <p:ext uri="{BB962C8B-B14F-4D97-AF65-F5344CB8AC3E}">
        <p14:creationId xmlns:p14="http://schemas.microsoft.com/office/powerpoint/2010/main" val="305379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21228318-01E3-497B-A140-22C2831B46C2}"/>
              </a:ext>
            </a:extLst>
          </p:cNvPr>
          <p:cNvSpPr txBox="1"/>
          <p:nvPr/>
        </p:nvSpPr>
        <p:spPr>
          <a:xfrm>
            <a:off x="-29026" y="144102"/>
            <a:ext cx="29130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Copy and complete the table. </a:t>
            </a:r>
          </a:p>
        </p:txBody>
      </p:sp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73C25A4B-0535-4294-B840-B9B041F3E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505690"/>
              </p:ext>
            </p:extLst>
          </p:nvPr>
        </p:nvGraphicFramePr>
        <p:xfrm>
          <a:off x="113653" y="652160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2/5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D244E2D2-DD78-430D-ACBF-6F19D5012BA2}"/>
              </a:ext>
            </a:extLst>
          </p:cNvPr>
          <p:cNvSpPr txBox="1"/>
          <p:nvPr/>
        </p:nvSpPr>
        <p:spPr>
          <a:xfrm>
            <a:off x="3058983" y="143383"/>
            <a:ext cx="29130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Copy and complete the table. </a:t>
            </a:r>
          </a:p>
        </p:txBody>
      </p:sp>
      <p:graphicFrame>
        <p:nvGraphicFramePr>
          <p:cNvPr id="30" name="Table 4">
            <a:extLst>
              <a:ext uri="{FF2B5EF4-FFF2-40B4-BE49-F238E27FC236}">
                <a16:creationId xmlns:a16="http://schemas.microsoft.com/office/drawing/2014/main" id="{56264198-E968-4FD4-8183-5F913A3D44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69972"/>
              </p:ext>
            </p:extLst>
          </p:nvPr>
        </p:nvGraphicFramePr>
        <p:xfrm>
          <a:off x="3201662" y="651441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3/5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F2C81989-89D7-4BB2-B466-8EE4660EFD59}"/>
              </a:ext>
            </a:extLst>
          </p:cNvPr>
          <p:cNvSpPr txBox="1"/>
          <p:nvPr/>
        </p:nvSpPr>
        <p:spPr>
          <a:xfrm>
            <a:off x="6160098" y="143383"/>
            <a:ext cx="29130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Copy and complete the table. </a:t>
            </a:r>
          </a:p>
        </p:txBody>
      </p:sp>
      <p:graphicFrame>
        <p:nvGraphicFramePr>
          <p:cNvPr id="33" name="Table 4">
            <a:extLst>
              <a:ext uri="{FF2B5EF4-FFF2-40B4-BE49-F238E27FC236}">
                <a16:creationId xmlns:a16="http://schemas.microsoft.com/office/drawing/2014/main" id="{9A221767-C773-4E75-A6B0-A5DB131B2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586988"/>
              </p:ext>
            </p:extLst>
          </p:nvPr>
        </p:nvGraphicFramePr>
        <p:xfrm>
          <a:off x="6336029" y="651441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-1" y="0"/>
            <a:ext cx="2945330" cy="683583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182343" y="0"/>
            <a:ext cx="2961657" cy="683583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083180" y="0"/>
            <a:ext cx="2961312" cy="683583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526" y="37465"/>
            <a:ext cx="1023897" cy="36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370" y="44624"/>
            <a:ext cx="1036538" cy="375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465"/>
            <a:ext cx="1108168" cy="368276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TextBox 43">
            <a:extLst>
              <a:ext uri="{FF2B5EF4-FFF2-40B4-BE49-F238E27FC236}">
                <a16:creationId xmlns:a16="http://schemas.microsoft.com/office/drawing/2014/main" id="{8511BAA7-6747-43E3-9E58-F88514A95A2B}"/>
              </a:ext>
            </a:extLst>
          </p:cNvPr>
          <p:cNvSpPr txBox="1"/>
          <p:nvPr/>
        </p:nvSpPr>
        <p:spPr>
          <a:xfrm>
            <a:off x="6160098" y="6380946"/>
            <a:ext cx="300614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Investigation: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FDP of your class are boys or girls?</a:t>
            </a:r>
            <a:endParaRPr lang="en-US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B42373D-4E15-4D00-B981-317756F827A6}"/>
              </a:ext>
            </a:extLst>
          </p:cNvPr>
          <p:cNvSpPr txBox="1"/>
          <p:nvPr/>
        </p:nvSpPr>
        <p:spPr>
          <a:xfrm>
            <a:off x="-2" y="5522240"/>
            <a:ext cx="29453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Tom ate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50%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his cake. 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Amy ate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7/10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her cake.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Jack ate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0.6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his cake.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ate the most pizza?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D2E5ED8-37BF-4AE9-9B99-0172DBE7EB36}"/>
              </a:ext>
            </a:extLst>
          </p:cNvPr>
          <p:cNvSpPr txBox="1"/>
          <p:nvPr/>
        </p:nvSpPr>
        <p:spPr>
          <a:xfrm>
            <a:off x="3067787" y="5520714"/>
            <a:ext cx="29453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Jim read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75%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his book. 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Jane read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3/5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her book.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Jack read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0.8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his book.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read the most?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399305D-0262-456C-B6E8-9DBC1E39599A}"/>
              </a:ext>
            </a:extLst>
          </p:cNvPr>
          <p:cNvSpPr txBox="1"/>
          <p:nvPr/>
        </p:nvSpPr>
        <p:spPr>
          <a:xfrm>
            <a:off x="6209791" y="5185838"/>
            <a:ext cx="294533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 scored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60%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 test. 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Sue scored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28/35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 test. 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Matt scored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0.85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 test. </a:t>
            </a:r>
          </a:p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read the most?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AAD10B2-28A7-4631-AE37-51F59BC5B1D4}"/>
              </a:ext>
            </a:extLst>
          </p:cNvPr>
          <p:cNvGrpSpPr/>
          <p:nvPr/>
        </p:nvGrpSpPr>
        <p:grpSpPr>
          <a:xfrm>
            <a:off x="-29026" y="4193198"/>
            <a:ext cx="3126748" cy="1168783"/>
            <a:chOff x="-77666" y="3717007"/>
            <a:chExt cx="3126748" cy="1168783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93A20D1-7A1F-4BB8-AD3B-C4C607B6ADE0}"/>
                </a:ext>
              </a:extLst>
            </p:cNvPr>
            <p:cNvSpPr txBox="1"/>
            <p:nvPr/>
          </p:nvSpPr>
          <p:spPr>
            <a:xfrm>
              <a:off x="-77666" y="3717007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3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Do you agree? Prove it.</a:t>
              </a:r>
            </a:p>
          </p:txBody>
        </p:sp>
        <p:sp>
          <p:nvSpPr>
            <p:cNvPr id="44" name="Rounded Rectangular Callout 2048">
              <a:extLst>
                <a:ext uri="{FF2B5EF4-FFF2-40B4-BE49-F238E27FC236}">
                  <a16:creationId xmlns:a16="http://schemas.microsoft.com/office/drawing/2014/main" id="{FD02E538-E077-4C8C-A924-FD73AB1D688B}"/>
                </a:ext>
              </a:extLst>
            </p:cNvPr>
            <p:cNvSpPr/>
            <p:nvPr/>
          </p:nvSpPr>
          <p:spPr>
            <a:xfrm>
              <a:off x="65013" y="4058987"/>
              <a:ext cx="2018806" cy="826803"/>
            </a:xfrm>
            <a:prstGeom prst="wedgeRoundRectCallout">
              <a:avLst>
                <a:gd name="adj1" fmla="val 57295"/>
                <a:gd name="adj2" fmla="val 24092"/>
                <a:gd name="adj3" fmla="val 16667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20DE0FC-B668-4B6D-9993-8B51354039BB}"/>
                </a:ext>
              </a:extLst>
            </p:cNvPr>
            <p:cNvSpPr txBox="1"/>
            <p:nvPr/>
          </p:nvSpPr>
          <p:spPr>
            <a:xfrm>
              <a:off x="17061" y="4054793"/>
              <a:ext cx="21147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I give 25% of my sweets to my friends, </a:t>
              </a:r>
            </a:p>
            <a:p>
              <a:pPr algn="ctr"/>
              <a:r>
                <a:rPr lang="en-GB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 will have 0.5 left.</a:t>
              </a:r>
              <a:endPara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1515955-EE53-4B36-916B-E074F86504AD}"/>
              </a:ext>
            </a:extLst>
          </p:cNvPr>
          <p:cNvGrpSpPr/>
          <p:nvPr/>
        </p:nvGrpSpPr>
        <p:grpSpPr>
          <a:xfrm>
            <a:off x="3089418" y="4209914"/>
            <a:ext cx="3126748" cy="1152067"/>
            <a:chOff x="-46110" y="3733723"/>
            <a:chExt cx="3126748" cy="115206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52123F8-BD98-4840-AE0C-90698BED5626}"/>
                </a:ext>
              </a:extLst>
            </p:cNvPr>
            <p:cNvSpPr txBox="1"/>
            <p:nvPr/>
          </p:nvSpPr>
          <p:spPr>
            <a:xfrm>
              <a:off x="-46110" y="3733723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3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Do you agree? Prove it.</a:t>
              </a:r>
            </a:p>
          </p:txBody>
        </p:sp>
        <p:sp>
          <p:nvSpPr>
            <p:cNvPr id="48" name="Rounded Rectangular Callout 2048">
              <a:extLst>
                <a:ext uri="{FF2B5EF4-FFF2-40B4-BE49-F238E27FC236}">
                  <a16:creationId xmlns:a16="http://schemas.microsoft.com/office/drawing/2014/main" id="{28F969AA-6860-409D-B3C9-AF1DB2F756CF}"/>
                </a:ext>
              </a:extLst>
            </p:cNvPr>
            <p:cNvSpPr/>
            <p:nvPr/>
          </p:nvSpPr>
          <p:spPr>
            <a:xfrm>
              <a:off x="65013" y="4058987"/>
              <a:ext cx="1842282" cy="826803"/>
            </a:xfrm>
            <a:prstGeom prst="wedgeRoundRectCallout">
              <a:avLst>
                <a:gd name="adj1" fmla="val 57295"/>
                <a:gd name="adj2" fmla="val 24092"/>
                <a:gd name="adj3" fmla="val 16667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0B8A5E6-6FA5-4E7E-A212-2F8F1C0061B3}"/>
                </a:ext>
              </a:extLst>
            </p:cNvPr>
            <p:cNvSpPr txBox="1"/>
            <p:nvPr/>
          </p:nvSpPr>
          <p:spPr>
            <a:xfrm>
              <a:off x="-7676" y="4052097"/>
              <a:ext cx="194956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I eat 60% of my pizza, there will be three fifths left.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C5D9679-1D83-4688-982F-5655CC73C08A}"/>
              </a:ext>
            </a:extLst>
          </p:cNvPr>
          <p:cNvGrpSpPr/>
          <p:nvPr/>
        </p:nvGrpSpPr>
        <p:grpSpPr>
          <a:xfrm>
            <a:off x="6177763" y="4142367"/>
            <a:ext cx="3126748" cy="1046441"/>
            <a:chOff x="-29026" y="3750571"/>
            <a:chExt cx="3126748" cy="1046441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B243B777-B627-48E3-9162-0FF19134A7E1}"/>
                </a:ext>
              </a:extLst>
            </p:cNvPr>
            <p:cNvSpPr txBox="1"/>
            <p:nvPr/>
          </p:nvSpPr>
          <p:spPr>
            <a:xfrm>
              <a:off x="-29026" y="3750571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3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Do you agree? Prove it.</a:t>
              </a:r>
            </a:p>
          </p:txBody>
        </p:sp>
        <p:sp>
          <p:nvSpPr>
            <p:cNvPr id="52" name="Rounded Rectangular Callout 2048">
              <a:extLst>
                <a:ext uri="{FF2B5EF4-FFF2-40B4-BE49-F238E27FC236}">
                  <a16:creationId xmlns:a16="http://schemas.microsoft.com/office/drawing/2014/main" id="{DE797891-3CE9-4B94-B50A-DCA78878640E}"/>
                </a:ext>
              </a:extLst>
            </p:cNvPr>
            <p:cNvSpPr/>
            <p:nvPr/>
          </p:nvSpPr>
          <p:spPr>
            <a:xfrm>
              <a:off x="65012" y="4058987"/>
              <a:ext cx="1948769" cy="738025"/>
            </a:xfrm>
            <a:prstGeom prst="wedgeRoundRectCallout">
              <a:avLst>
                <a:gd name="adj1" fmla="val 55198"/>
                <a:gd name="adj2" fmla="val 19939"/>
                <a:gd name="adj3" fmla="val 16667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278F213-FBB3-44A5-B70F-90EC87A56644}"/>
                </a:ext>
              </a:extLst>
            </p:cNvPr>
            <p:cNvSpPr txBox="1"/>
            <p:nvPr/>
          </p:nvSpPr>
          <p:spPr>
            <a:xfrm>
              <a:off x="9377" y="4058348"/>
              <a:ext cx="205669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 read six fortieths of my book so there is 85% left. </a:t>
              </a:r>
              <a:endPara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54" name="Picture 53" descr="A picture containing game&#10;&#10;Description automatically generated">
            <a:extLst>
              <a:ext uri="{FF2B5EF4-FFF2-40B4-BE49-F238E27FC236}">
                <a16:creationId xmlns:a16="http://schemas.microsoft.com/office/drawing/2014/main" id="{5A9F422D-BC80-40AD-B1EE-7ECFCCC158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301" y="4785301"/>
            <a:ext cx="871954" cy="1128411"/>
          </a:xfrm>
          <a:prstGeom prst="rect">
            <a:avLst/>
          </a:prstGeom>
        </p:spPr>
      </p:pic>
      <p:pic>
        <p:nvPicPr>
          <p:cNvPr id="55" name="Picture 54" descr="A close up of a logo&#10;&#10;Description automatically generated">
            <a:extLst>
              <a:ext uri="{FF2B5EF4-FFF2-40B4-BE49-F238E27FC236}">
                <a16:creationId xmlns:a16="http://schemas.microsoft.com/office/drawing/2014/main" id="{C4867870-E18B-4F29-9C6E-450B6BF055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67" y="4785301"/>
            <a:ext cx="907407" cy="1174291"/>
          </a:xfrm>
          <a:prstGeom prst="rect">
            <a:avLst/>
          </a:prstGeom>
        </p:spPr>
      </p:pic>
      <p:pic>
        <p:nvPicPr>
          <p:cNvPr id="56" name="Picture 55" descr="A picture containing phone&#10;&#10;Description automatically generated">
            <a:extLst>
              <a:ext uri="{FF2B5EF4-FFF2-40B4-BE49-F238E27FC236}">
                <a16:creationId xmlns:a16="http://schemas.microsoft.com/office/drawing/2014/main" id="{9A2E728A-3EA9-4B9B-A8DE-087C314323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240" y="4408280"/>
            <a:ext cx="960267" cy="124269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E0799F21-6D69-4E2E-AB50-E9852E71C206}"/>
              </a:ext>
            </a:extLst>
          </p:cNvPr>
          <p:cNvGrpSpPr/>
          <p:nvPr/>
        </p:nvGrpSpPr>
        <p:grpSpPr>
          <a:xfrm>
            <a:off x="-10152" y="2235788"/>
            <a:ext cx="3126748" cy="1778453"/>
            <a:chOff x="-33448" y="2235788"/>
            <a:chExt cx="3126748" cy="1778453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36E6334-9359-4167-B488-1282CB1364C2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Fill in the missing numbers.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5DEB6CC5-93F5-4826-87DC-C858AA56FE9C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0.9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90%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5DEB6CC5-93F5-4826-87DC-C858AA56FE9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8"/>
                  <a:stretch>
                    <a:fillRect r="-1022" b="-25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5B300914-27F0-41C0-A6C3-AD4510777E21}"/>
                    </a:ext>
                  </a:extLst>
                </p:cNvPr>
                <p:cNvSpPr txBox="1"/>
                <p:nvPr/>
              </p:nvSpPr>
              <p:spPr>
                <a:xfrm>
                  <a:off x="-29379" y="3313985"/>
                  <a:ext cx="2978835" cy="7002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0.5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50%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5B300914-27F0-41C0-A6C3-AD4510777E2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3313985"/>
                  <a:ext cx="2978835" cy="700256"/>
                </a:xfrm>
                <a:prstGeom prst="rect">
                  <a:avLst/>
                </a:prstGeom>
                <a:blipFill>
                  <a:blip r:embed="rId9"/>
                  <a:stretch>
                    <a:fillRect b="-34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FE827B64-F085-4C6A-8344-5C23EE51C287}"/>
              </a:ext>
            </a:extLst>
          </p:cNvPr>
          <p:cNvGrpSpPr/>
          <p:nvPr/>
        </p:nvGrpSpPr>
        <p:grpSpPr>
          <a:xfrm>
            <a:off x="3033932" y="2217908"/>
            <a:ext cx="3151799" cy="1781595"/>
            <a:chOff x="-58499" y="2235788"/>
            <a:chExt cx="3151799" cy="1781595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D0E75A3-ADA4-4B2D-9180-B4A4F0922F85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Fill in the missing numbers.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4A98E831-D0A0-4E65-B5B8-FD859D64CB16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0.6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40%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4A98E831-D0A0-4E65-B5B8-FD859D64CB1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10"/>
                  <a:stretch>
                    <a:fillRect b="-25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C250CFA4-16F4-4790-8A98-0C966DF3DABA}"/>
                    </a:ext>
                  </a:extLst>
                </p:cNvPr>
                <p:cNvSpPr txBox="1"/>
                <p:nvPr/>
              </p:nvSpPr>
              <p:spPr>
                <a:xfrm>
                  <a:off x="-58499" y="3313985"/>
                  <a:ext cx="3059076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100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0.5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11%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C250CFA4-16F4-4790-8A98-0C966DF3DAB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58499" y="3313985"/>
                  <a:ext cx="3059076" cy="703398"/>
                </a:xfrm>
                <a:prstGeom prst="rect">
                  <a:avLst/>
                </a:prstGeom>
                <a:blipFill>
                  <a:blip r:embed="rId11"/>
                  <a:stretch>
                    <a:fillRect l="-996" r="-2191" b="-34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22C4CDA-DB27-4D1F-A64D-737359A8A5F2}"/>
              </a:ext>
            </a:extLst>
          </p:cNvPr>
          <p:cNvGrpSpPr/>
          <p:nvPr/>
        </p:nvGrpSpPr>
        <p:grpSpPr>
          <a:xfrm>
            <a:off x="6140814" y="2230957"/>
            <a:ext cx="3151799" cy="1782108"/>
            <a:chOff x="-58499" y="2235788"/>
            <a:chExt cx="3151799" cy="1782108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B682886E-3229-446D-87D4-D1BA6809F9EF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Fill in the missing numbers.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54268965-9DC1-45EC-B032-C68A8B8D6D02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17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 </a:t>
                  </a:r>
                  <a:r>
                    <a:rPr lang="en-US" sz="20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0.85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85%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54268965-9DC1-45EC-B032-C68A8B8D6D0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D60582CD-AAAA-436A-8165-C3A8E79F190B}"/>
                    </a:ext>
                  </a:extLst>
                </p:cNvPr>
                <p:cNvSpPr txBox="1"/>
                <p:nvPr/>
              </p:nvSpPr>
              <p:spPr>
                <a:xfrm>
                  <a:off x="-58499" y="3313985"/>
                  <a:ext cx="3059076" cy="7039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 </a:t>
                  </a:r>
                  <a:r>
                    <a:rPr lang="en-US" sz="20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0.875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87.5%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D60582CD-AAAA-436A-8165-C3A8E79F19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58499" y="3313985"/>
                  <a:ext cx="3059076" cy="70391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4FA29643-373D-4E29-A63B-E9100F4FF2E0}"/>
              </a:ext>
            </a:extLst>
          </p:cNvPr>
          <p:cNvSpPr/>
          <p:nvPr/>
        </p:nvSpPr>
        <p:spPr>
          <a:xfrm>
            <a:off x="1335545" y="2684518"/>
            <a:ext cx="435353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CA015A04-A8DE-4EFC-9C11-F6A23F0487F2}"/>
              </a:ext>
            </a:extLst>
          </p:cNvPr>
          <p:cNvSpPr/>
          <p:nvPr/>
        </p:nvSpPr>
        <p:spPr>
          <a:xfrm>
            <a:off x="588768" y="2555090"/>
            <a:ext cx="381549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BC4FD16A-C364-401C-9C6C-A08813D38981}"/>
              </a:ext>
            </a:extLst>
          </p:cNvPr>
          <p:cNvSpPr/>
          <p:nvPr/>
        </p:nvSpPr>
        <p:spPr>
          <a:xfrm>
            <a:off x="1255469" y="3451680"/>
            <a:ext cx="435353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14E24085-A97A-44EC-A772-87F9C4DBBD53}"/>
              </a:ext>
            </a:extLst>
          </p:cNvPr>
          <p:cNvSpPr/>
          <p:nvPr/>
        </p:nvSpPr>
        <p:spPr>
          <a:xfrm>
            <a:off x="624949" y="3337636"/>
            <a:ext cx="287001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99EE5D86-D122-4D3F-BD0C-086462D1399E}"/>
              </a:ext>
            </a:extLst>
          </p:cNvPr>
          <p:cNvSpPr/>
          <p:nvPr/>
        </p:nvSpPr>
        <p:spPr>
          <a:xfrm>
            <a:off x="4345793" y="2637160"/>
            <a:ext cx="435353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739CA8E5-C37A-4F00-A51F-872C34FC3ADE}"/>
              </a:ext>
            </a:extLst>
          </p:cNvPr>
          <p:cNvSpPr/>
          <p:nvPr/>
        </p:nvSpPr>
        <p:spPr>
          <a:xfrm>
            <a:off x="3658379" y="2525168"/>
            <a:ext cx="368527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0A454D3D-8EA1-411C-9BB1-9AE9907E3F0C}"/>
              </a:ext>
            </a:extLst>
          </p:cNvPr>
          <p:cNvSpPr/>
          <p:nvPr/>
        </p:nvSpPr>
        <p:spPr>
          <a:xfrm>
            <a:off x="4515491" y="3475222"/>
            <a:ext cx="435353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8B35D599-5A06-4079-89E9-A224AB70D229}"/>
              </a:ext>
            </a:extLst>
          </p:cNvPr>
          <p:cNvSpPr/>
          <p:nvPr/>
        </p:nvSpPr>
        <p:spPr>
          <a:xfrm>
            <a:off x="3658379" y="3319756"/>
            <a:ext cx="435353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593F75F4-EA9F-4A86-ABBE-1B0C1A94E246}"/>
              </a:ext>
            </a:extLst>
          </p:cNvPr>
          <p:cNvSpPr/>
          <p:nvPr/>
        </p:nvSpPr>
        <p:spPr>
          <a:xfrm>
            <a:off x="7539109" y="2676384"/>
            <a:ext cx="538692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173C1B4A-E8D8-4C94-8517-17A086899BFF}"/>
              </a:ext>
            </a:extLst>
          </p:cNvPr>
          <p:cNvSpPr/>
          <p:nvPr/>
        </p:nvSpPr>
        <p:spPr>
          <a:xfrm>
            <a:off x="6837905" y="2544408"/>
            <a:ext cx="368527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26076300-3312-492B-957B-6CEC755FA4F2}"/>
              </a:ext>
            </a:extLst>
          </p:cNvPr>
          <p:cNvSpPr/>
          <p:nvPr/>
        </p:nvSpPr>
        <p:spPr>
          <a:xfrm>
            <a:off x="7311437" y="3484119"/>
            <a:ext cx="635941" cy="41824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93DEA178-AE2F-44A7-ABF5-F146F89632C1}"/>
              </a:ext>
            </a:extLst>
          </p:cNvPr>
          <p:cNvSpPr/>
          <p:nvPr/>
        </p:nvSpPr>
        <p:spPr>
          <a:xfrm>
            <a:off x="6771079" y="3327877"/>
            <a:ext cx="201691" cy="287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05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1" y="0"/>
            <a:ext cx="2913017" cy="682053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230983" y="0"/>
            <a:ext cx="2913017" cy="682053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115492" y="0"/>
            <a:ext cx="2913017" cy="682053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527" y="37465"/>
            <a:ext cx="925830" cy="433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370" y="44624"/>
            <a:ext cx="937260" cy="44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465"/>
            <a:ext cx="1002030" cy="43434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-32314" y="270051"/>
            <a:ext cx="29453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-11256" y="4169451"/>
            <a:ext cx="3126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3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r>
              <a:rPr 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False, there would be 75%, 0.75 or ¾ left.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-25456" y="5436518"/>
            <a:ext cx="299952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Tom=50%, 5/10, 0.5</a:t>
            </a:r>
          </a:p>
          <a:p>
            <a:r>
              <a:rPr lang="en-US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Amy=70%, 7/10, 0.7</a:t>
            </a:r>
          </a:p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Jack=60%, 6/10, 0.6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F09BBA-B0DB-4F07-B04E-BD1DBC0DD463}"/>
              </a:ext>
            </a:extLst>
          </p:cNvPr>
          <p:cNvSpPr txBox="1"/>
          <p:nvPr/>
        </p:nvSpPr>
        <p:spPr>
          <a:xfrm>
            <a:off x="3119932" y="249629"/>
            <a:ext cx="29453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8CC0B9A-23C5-4DC6-9ABE-42D99FE08D78}"/>
              </a:ext>
            </a:extLst>
          </p:cNvPr>
          <p:cNvSpPr txBox="1"/>
          <p:nvPr/>
        </p:nvSpPr>
        <p:spPr>
          <a:xfrm>
            <a:off x="6214116" y="270051"/>
            <a:ext cx="29453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1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7B6B0F7-F610-4EE0-8AC3-64ADE07B8EE2}"/>
              </a:ext>
            </a:extLst>
          </p:cNvPr>
          <p:cNvGrpSpPr/>
          <p:nvPr/>
        </p:nvGrpSpPr>
        <p:grpSpPr>
          <a:xfrm>
            <a:off x="-10152" y="2235788"/>
            <a:ext cx="3126748" cy="1778453"/>
            <a:chOff x="-33448" y="2235788"/>
            <a:chExt cx="3126748" cy="177845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BF7F977-0A2A-4C01-90FD-2F90552336FB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endPara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F042841F-E5CB-412F-BDEF-B5D09034BF9D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0.9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90%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F042841F-E5CB-412F-BDEF-B5D09034BF9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5"/>
                  <a:stretch>
                    <a:fillRect r="-1022" b="-25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FE4A70E8-355E-41C8-B5A5-4CA6E14E4309}"/>
                    </a:ext>
                  </a:extLst>
                </p:cNvPr>
                <p:cNvSpPr txBox="1"/>
                <p:nvPr/>
              </p:nvSpPr>
              <p:spPr>
                <a:xfrm>
                  <a:off x="-29379" y="3313985"/>
                  <a:ext cx="2978835" cy="7002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0.5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50%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FE4A70E8-355E-41C8-B5A5-4CA6E14E430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3313985"/>
                  <a:ext cx="2978835" cy="700256"/>
                </a:xfrm>
                <a:prstGeom prst="rect">
                  <a:avLst/>
                </a:prstGeom>
                <a:blipFill>
                  <a:blip r:embed="rId6"/>
                  <a:stretch>
                    <a:fillRect b="-34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49607BA-9FEC-4CF9-9D54-E8561634F604}"/>
              </a:ext>
            </a:extLst>
          </p:cNvPr>
          <p:cNvGrpSpPr/>
          <p:nvPr/>
        </p:nvGrpSpPr>
        <p:grpSpPr>
          <a:xfrm>
            <a:off x="3058983" y="2217908"/>
            <a:ext cx="3126748" cy="1781595"/>
            <a:chOff x="-33448" y="2235788"/>
            <a:chExt cx="3126748" cy="1781595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EA2D825-86EE-4D65-924E-238323B8BA92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endPara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F9FB1BF3-4B5E-4828-A6E3-9622799FC9FC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0.4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40%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F9FB1BF3-4B5E-4828-A6E3-9622799FC9F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7"/>
                  <a:stretch>
                    <a:fillRect b="-25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413F15AE-4B1E-4C1B-8EE5-3D218518D439}"/>
                    </a:ext>
                  </a:extLst>
                </p:cNvPr>
                <p:cNvSpPr txBox="1"/>
                <p:nvPr/>
              </p:nvSpPr>
              <p:spPr>
                <a:xfrm>
                  <a:off x="-24061" y="3313985"/>
                  <a:ext cx="3024637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100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</a:t>
                  </a:r>
                  <a:r>
                    <a:rPr lang="en-US" sz="24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0.11</a:t>
                  </a:r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 11%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413F15AE-4B1E-4C1B-8EE5-3D218518D43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4061" y="3313985"/>
                  <a:ext cx="3024637" cy="703398"/>
                </a:xfrm>
                <a:prstGeom prst="rect">
                  <a:avLst/>
                </a:prstGeom>
                <a:blipFill>
                  <a:blip r:embed="rId8"/>
                  <a:stretch>
                    <a:fillRect l="-1006" r="-2414" b="-34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51DD9A5-F641-4C7B-86D0-D77BC4F39D2A}"/>
              </a:ext>
            </a:extLst>
          </p:cNvPr>
          <p:cNvGrpSpPr/>
          <p:nvPr/>
        </p:nvGrpSpPr>
        <p:grpSpPr>
          <a:xfrm>
            <a:off x="6140814" y="2230957"/>
            <a:ext cx="3151799" cy="1782108"/>
            <a:chOff x="-58499" y="2235788"/>
            <a:chExt cx="3151799" cy="1782108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9F17BE-1B94-4A61-A421-7B88E0611930}"/>
                </a:ext>
              </a:extLst>
            </p:cNvPr>
            <p:cNvSpPr txBox="1"/>
            <p:nvPr/>
          </p:nvSpPr>
          <p:spPr>
            <a:xfrm>
              <a:off x="-33448" y="2235788"/>
              <a:ext cx="3126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u="sng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Activity 2</a:t>
              </a:r>
              <a:endPara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7F3AF937-5347-4E83-B6B7-E221C8C230C8}"/>
                    </a:ext>
                  </a:extLst>
                </p:cNvPr>
                <p:cNvSpPr txBox="1"/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A)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17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20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 </a:t>
                  </a:r>
                  <a:r>
                    <a:rPr lang="en-US" sz="20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0.85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85%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7F3AF937-5347-4E83-B6B7-E221C8C230C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9379" y="2506763"/>
                  <a:ext cx="2978835" cy="703398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70CF068D-6DAD-4C1E-B034-2C57C8AD21C3}"/>
                    </a:ext>
                  </a:extLst>
                </p:cNvPr>
                <p:cNvSpPr txBox="1"/>
                <p:nvPr/>
              </p:nvSpPr>
              <p:spPr>
                <a:xfrm>
                  <a:off x="-58499" y="3313985"/>
                  <a:ext cx="3059076" cy="7039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B)   </a:t>
                  </a:r>
                  <a14:m>
                    <m:oMath xmlns:m="http://schemas.openxmlformats.org/officeDocument/2006/math">
                      <m:box>
                        <m:box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en-GB" sz="3600" b="0" i="1" smtClean="0"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a14:m>
                  <a:r>
                    <a:rPr lang="en-US" sz="24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 </a:t>
                  </a:r>
                  <a:r>
                    <a:rPr lang="en-US" sz="20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0.875</a:t>
                  </a:r>
                  <a:r>
                    <a:rPr lang="en-US" sz="20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= 87.5%</a:t>
                  </a:r>
                  <a:endParaRPr lang="en-US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mc:Choice>
          <mc:Fallback xmlns=""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70CF068D-6DAD-4C1E-B034-2C57C8AD21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58499" y="3313985"/>
                  <a:ext cx="3059076" cy="70391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37" name="Table 4">
            <a:extLst>
              <a:ext uri="{FF2B5EF4-FFF2-40B4-BE49-F238E27FC236}">
                <a16:creationId xmlns:a16="http://schemas.microsoft.com/office/drawing/2014/main" id="{DD84700A-22C7-4733-B144-427BF5E72F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892728"/>
              </p:ext>
            </p:extLst>
          </p:nvPr>
        </p:nvGraphicFramePr>
        <p:xfrm>
          <a:off x="113653" y="652160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3/4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7/10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2/5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graphicFrame>
        <p:nvGraphicFramePr>
          <p:cNvPr id="38" name="Table 4">
            <a:extLst>
              <a:ext uri="{FF2B5EF4-FFF2-40B4-BE49-F238E27FC236}">
                <a16:creationId xmlns:a16="http://schemas.microsoft.com/office/drawing/2014/main" id="{8E8AC0CF-82CF-43E3-9283-FAA6EF3079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801936"/>
              </p:ext>
            </p:extLst>
          </p:nvPr>
        </p:nvGraphicFramePr>
        <p:xfrm>
          <a:off x="3201662" y="651441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3/4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9/10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3/5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350BF0A8-E757-4114-B418-CD274BBFBA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259564"/>
              </p:ext>
            </p:extLst>
          </p:nvPr>
        </p:nvGraphicFramePr>
        <p:xfrm>
          <a:off x="6344342" y="651441"/>
          <a:ext cx="2675231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181">
                  <a:extLst>
                    <a:ext uri="{9D8B030D-6E8A-4147-A177-3AD203B41FA5}">
                      <a16:colId xmlns:a16="http://schemas.microsoft.com/office/drawing/2014/main" val="1503995120"/>
                    </a:ext>
                  </a:extLst>
                </a:gridCol>
                <a:gridCol w="834667">
                  <a:extLst>
                    <a:ext uri="{9D8B030D-6E8A-4147-A177-3AD203B41FA5}">
                      <a16:colId xmlns:a16="http://schemas.microsoft.com/office/drawing/2014/main" val="2959507727"/>
                    </a:ext>
                  </a:extLst>
                </a:gridCol>
                <a:gridCol w="1051383">
                  <a:extLst>
                    <a:ext uri="{9D8B030D-6E8A-4147-A177-3AD203B41FA5}">
                      <a16:colId xmlns:a16="http://schemas.microsoft.com/office/drawing/2014/main" val="89026454"/>
                    </a:ext>
                  </a:extLst>
                </a:gridCol>
              </a:tblGrid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Fraction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Decimal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7456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27/100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0.27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407605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3/5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247168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9/100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623729"/>
                  </a:ext>
                </a:extLst>
              </a:tr>
              <a:tr h="2732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0.125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12.5%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533511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FE2E8948-B951-4D0C-9916-0006871D6E06}"/>
              </a:ext>
            </a:extLst>
          </p:cNvPr>
          <p:cNvSpPr txBox="1"/>
          <p:nvPr/>
        </p:nvSpPr>
        <p:spPr>
          <a:xfrm>
            <a:off x="3115490" y="4174935"/>
            <a:ext cx="3126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3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r>
              <a:rPr 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False, there would be 40%, 0.4 or 2/5 left.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B518C05-10CD-40B3-9E64-4F07A19E6DC5}"/>
              </a:ext>
            </a:extLst>
          </p:cNvPr>
          <p:cNvSpPr txBox="1"/>
          <p:nvPr/>
        </p:nvSpPr>
        <p:spPr>
          <a:xfrm>
            <a:off x="6230983" y="4159559"/>
            <a:ext cx="31267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3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r>
              <a:rPr 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True, there would be 34/40, 0.85 or 85% left.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45EC8A0-9E62-4DB8-B968-456F6C8BCA72}"/>
              </a:ext>
            </a:extLst>
          </p:cNvPr>
          <p:cNvSpPr txBox="1"/>
          <p:nvPr/>
        </p:nvSpPr>
        <p:spPr>
          <a:xfrm>
            <a:off x="3076105" y="5410318"/>
            <a:ext cx="299952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Jim=75%, 75/100, 0.75</a:t>
            </a:r>
          </a:p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Jane=60%, 60/100, 0.6</a:t>
            </a:r>
          </a:p>
          <a:p>
            <a:r>
              <a:rPr lang="en-US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Jack=80%, 80/100, 0.8 </a:t>
            </a:r>
            <a:endParaRPr lang="en-US" sz="16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C619C29-0502-4F21-9405-E9209A8500AE}"/>
              </a:ext>
            </a:extLst>
          </p:cNvPr>
          <p:cNvSpPr txBox="1"/>
          <p:nvPr/>
        </p:nvSpPr>
        <p:spPr>
          <a:xfrm>
            <a:off x="6200367" y="5487561"/>
            <a:ext cx="299952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Activity 4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Ben=60%, 60/100, 0.6</a:t>
            </a:r>
          </a:p>
          <a:p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Sue=80%, 8/100, 0.8</a:t>
            </a:r>
          </a:p>
          <a:p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Matt=85%, 85/100, 0.85 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967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378</TotalTime>
  <Words>1002</Words>
  <Application>Microsoft Office PowerPoint</Application>
  <PresentationFormat>On-screen Show (4:3)</PresentationFormat>
  <Paragraphs>280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keech</dc:creator>
  <cp:lastModifiedBy>Miss Redden</cp:lastModifiedBy>
  <cp:revision>53</cp:revision>
  <dcterms:created xsi:type="dcterms:W3CDTF">2019-07-23T22:20:43Z</dcterms:created>
  <dcterms:modified xsi:type="dcterms:W3CDTF">2023-03-10T08:45:47Z</dcterms:modified>
</cp:coreProperties>
</file>