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75" r:id="rId12"/>
    <p:sldId id="266" r:id="rId13"/>
    <p:sldId id="267" r:id="rId14"/>
    <p:sldId id="268" r:id="rId15"/>
    <p:sldId id="269" r:id="rId16"/>
    <p:sldId id="270" r:id="rId17"/>
    <p:sldId id="271" r:id="rId18"/>
    <p:sldId id="272" r:id="rId19"/>
    <p:sldId id="273" r:id="rId20"/>
    <p:sldId id="274" r:id="rId21"/>
  </p:sldIdLst>
  <p:sldSz cx="18288000" cy="10287000"/>
  <p:notesSz cx="6858000" cy="9144000"/>
  <p:embeddedFontLst>
    <p:embeddedFont>
      <p:font typeface="Playpen Sans Bold" panose="020B0604020202020204" charset="0"/>
      <p:regular r:id="rId22"/>
    </p:embeddedFont>
    <p:embeddedFont>
      <p:font typeface="Sniglet" panose="020B0604020202020204" charset="0"/>
      <p:regular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3971" autoAdjust="0"/>
  </p:normalViewPr>
  <p:slideViewPr>
    <p:cSldViewPr>
      <p:cViewPr varScale="1">
        <p:scale>
          <a:sx n="50" d="100"/>
          <a:sy n="50" d="100"/>
        </p:scale>
        <p:origin x="1862"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 Padam" userId="78bf758c-fe5e-4bcf-b38a-d6f47677f418" providerId="ADAL" clId="{3B8AD40F-6934-49D8-B9C3-C2C10B6B4D48}"/>
    <pc:docChg chg="undo custSel modSld">
      <pc:chgData name="H Padam" userId="78bf758c-fe5e-4bcf-b38a-d6f47677f418" providerId="ADAL" clId="{3B8AD40F-6934-49D8-B9C3-C2C10B6B4D48}" dt="2026-07-01T08:50:22.153" v="390" actId="20577"/>
      <pc:docMkLst>
        <pc:docMk/>
      </pc:docMkLst>
      <pc:sldChg chg="modSp mod">
        <pc:chgData name="H Padam" userId="78bf758c-fe5e-4bcf-b38a-d6f47677f418" providerId="ADAL" clId="{3B8AD40F-6934-49D8-B9C3-C2C10B6B4D48}" dt="2026-06-17T14:35:15.125" v="3" actId="20577"/>
        <pc:sldMkLst>
          <pc:docMk/>
          <pc:sldMk cId="0" sldId="256"/>
        </pc:sldMkLst>
        <pc:spChg chg="mod">
          <ac:chgData name="H Padam" userId="78bf758c-fe5e-4bcf-b38a-d6f47677f418" providerId="ADAL" clId="{3B8AD40F-6934-49D8-B9C3-C2C10B6B4D48}" dt="2026-06-17T14:35:15.125" v="3" actId="20577"/>
          <ac:spMkLst>
            <pc:docMk/>
            <pc:sldMk cId="0" sldId="256"/>
            <ac:spMk id="5" creationId="{00000000-0000-0000-0000-000000000000}"/>
          </ac:spMkLst>
        </pc:spChg>
      </pc:sldChg>
      <pc:sldChg chg="modSp mod">
        <pc:chgData name="H Padam" userId="78bf758c-fe5e-4bcf-b38a-d6f47677f418" providerId="ADAL" clId="{3B8AD40F-6934-49D8-B9C3-C2C10B6B4D48}" dt="2026-07-01T08:49:51.645" v="365" actId="20577"/>
        <pc:sldMkLst>
          <pc:docMk/>
          <pc:sldMk cId="0" sldId="257"/>
        </pc:sldMkLst>
        <pc:spChg chg="mod">
          <ac:chgData name="H Padam" userId="78bf758c-fe5e-4bcf-b38a-d6f47677f418" providerId="ADAL" clId="{3B8AD40F-6934-49D8-B9C3-C2C10B6B4D48}" dt="2026-07-01T08:49:51.645" v="365" actId="20577"/>
          <ac:spMkLst>
            <pc:docMk/>
            <pc:sldMk cId="0" sldId="257"/>
            <ac:spMk id="8" creationId="{00000000-0000-0000-0000-000000000000}"/>
          </ac:spMkLst>
        </pc:spChg>
      </pc:sldChg>
      <pc:sldChg chg="modSp mod">
        <pc:chgData name="H Padam" userId="78bf758c-fe5e-4bcf-b38a-d6f47677f418" providerId="ADAL" clId="{3B8AD40F-6934-49D8-B9C3-C2C10B6B4D48}" dt="2026-06-17T18:21:41.463" v="363"/>
        <pc:sldMkLst>
          <pc:docMk/>
          <pc:sldMk cId="0" sldId="266"/>
        </pc:sldMkLst>
        <pc:spChg chg="mod">
          <ac:chgData name="H Padam" userId="78bf758c-fe5e-4bcf-b38a-d6f47677f418" providerId="ADAL" clId="{3B8AD40F-6934-49D8-B9C3-C2C10B6B4D48}" dt="2026-06-17T18:21:41.463" v="363"/>
          <ac:spMkLst>
            <pc:docMk/>
            <pc:sldMk cId="0" sldId="266"/>
            <ac:spMk id="8" creationId="{00000000-0000-0000-0000-000000000000}"/>
          </ac:spMkLst>
        </pc:spChg>
      </pc:sldChg>
      <pc:sldChg chg="modSp mod">
        <pc:chgData name="H Padam" userId="78bf758c-fe5e-4bcf-b38a-d6f47677f418" providerId="ADAL" clId="{3B8AD40F-6934-49D8-B9C3-C2C10B6B4D48}" dt="2026-07-01T08:50:22.153" v="390" actId="20577"/>
        <pc:sldMkLst>
          <pc:docMk/>
          <pc:sldMk cId="3615543757" sldId="275"/>
        </pc:sldMkLst>
        <pc:spChg chg="mod">
          <ac:chgData name="H Padam" userId="78bf758c-fe5e-4bcf-b38a-d6f47677f418" providerId="ADAL" clId="{3B8AD40F-6934-49D8-B9C3-C2C10B6B4D48}" dt="2026-07-01T08:50:22.153" v="390" actId="20577"/>
          <ac:spMkLst>
            <pc:docMk/>
            <pc:sldMk cId="3615543757" sldId="275"/>
            <ac:spMk id="8" creationId="{25CB6384-1FE5-DFE2-865E-70CA33E312B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6.svg"/><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4.svg"/><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svg"/><Relationship Id="rId4" Type="http://schemas.openxmlformats.org/officeDocument/2006/relationships/image" Target="../media/image3.svg"/></Relationships>
</file>

<file path=ppt/slides/_rels/slide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4.svg"/><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13.svg"/><Relationship Id="rId4" Type="http://schemas.openxmlformats.org/officeDocument/2006/relationships/image" Target="../media/image12.svg"/></Relationships>
</file>

<file path=ppt/slides/_rels/slide5.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4.svg"/><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17.svg"/><Relationship Id="rId4" Type="http://schemas.openxmlformats.org/officeDocument/2006/relationships/image" Target="../media/image16.svg"/></Relationships>
</file>

<file path=ppt/slides/_rels/slide6.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8.svg"/><Relationship Id="rId7" Type="http://schemas.openxmlformats.org/officeDocument/2006/relationships/image" Target="../media/image10.svg"/><Relationship Id="rId2" Type="http://schemas.openxmlformats.org/officeDocument/2006/relationships/image" Target="../media/image11.svg"/><Relationship Id="rId1" Type="http://schemas.openxmlformats.org/officeDocument/2006/relationships/slideLayout" Target="../slideLayouts/slideLayout7.xml"/><Relationship Id="rId6" Type="http://schemas.openxmlformats.org/officeDocument/2006/relationships/image" Target="../media/image20.svg"/><Relationship Id="rId5" Type="http://schemas.openxmlformats.org/officeDocument/2006/relationships/image" Target="../media/image19.svg"/><Relationship Id="rId4" Type="http://schemas.openxmlformats.org/officeDocument/2006/relationships/image" Target="../media/image4.svg"/></Relationships>
</file>

<file path=ppt/slides/_rels/slide7.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sv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svg"/><Relationship Id="rId1" Type="http://schemas.openxmlformats.org/officeDocument/2006/relationships/slideLayout" Target="../slideLayouts/slideLayout7.xml"/><Relationship Id="rId4" Type="http://schemas.openxmlformats.org/officeDocument/2006/relationships/image" Target="../media/image4.svg"/></Relationships>
</file>

<file path=ppt/slides/_rels/slide1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27.sv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4.svg"/><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1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4.svg"/><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1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4.svg"/><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1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4.svg"/><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1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4.svg"/><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1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4.svg"/><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17.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4.sv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svg"/><Relationship Id="rId4" Type="http://schemas.openxmlformats.org/officeDocument/2006/relationships/image" Target="../media/image22.svg"/></Relationships>
</file>

<file path=ppt/slides/_rels/slide18.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4.sv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svg"/><Relationship Id="rId4" Type="http://schemas.openxmlformats.org/officeDocument/2006/relationships/image" Target="../media/image22.svg"/></Relationships>
</file>

<file path=ppt/slides/_rels/slide19.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4.sv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7.svg"/><Relationship Id="rId4" Type="http://schemas.openxmlformats.org/officeDocument/2006/relationships/image" Target="../media/image17.svg"/></Relationships>
</file>

<file path=ppt/slides/_rels/slide2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6.svg"/><Relationship Id="rId4" Type="http://schemas.openxmlformats.org/officeDocument/2006/relationships/image" Target="../media/image5.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3F0"/>
        </a:solidFill>
        <a:effectLst/>
      </p:bgPr>
    </p:bg>
    <p:spTree>
      <p:nvGrpSpPr>
        <p:cNvPr id="1" name=""/>
        <p:cNvGrpSpPr/>
        <p:nvPr/>
      </p:nvGrpSpPr>
      <p:grpSpPr>
        <a:xfrm>
          <a:off x="0" y="0"/>
          <a:ext cx="0" cy="0"/>
          <a:chOff x="0" y="0"/>
          <a:chExt cx="0" cy="0"/>
        </a:xfrm>
      </p:grpSpPr>
      <p:sp>
        <p:nvSpPr>
          <p:cNvPr id="2" name="Freeform 2"/>
          <p:cNvSpPr/>
          <p:nvPr/>
        </p:nvSpPr>
        <p:spPr>
          <a:xfrm>
            <a:off x="-314834" y="5162222"/>
            <a:ext cx="18917669" cy="7401538"/>
          </a:xfrm>
          <a:custGeom>
            <a:avLst/>
            <a:gdLst/>
            <a:ahLst/>
            <a:cxnLst/>
            <a:rect l="l" t="t" r="r" b="b"/>
            <a:pathLst>
              <a:path w="18917669" h="7401538">
                <a:moveTo>
                  <a:pt x="0" y="0"/>
                </a:moveTo>
                <a:lnTo>
                  <a:pt x="18917668" y="0"/>
                </a:lnTo>
                <a:lnTo>
                  <a:pt x="18917668" y="7401538"/>
                </a:lnTo>
                <a:lnTo>
                  <a:pt x="0" y="7401538"/>
                </a:lnTo>
                <a:lnTo>
                  <a:pt x="0" y="0"/>
                </a:lnTo>
                <a:close/>
              </a:path>
            </a:pathLst>
          </a:custGeom>
          <a:blipFill>
            <a:blip r:embed="rId2"/>
            <a:stretch>
              <a:fillRect/>
            </a:stretch>
          </a:blipFill>
        </p:spPr>
        <p:txBody>
          <a:bodyPr/>
          <a:lstStyle/>
          <a:p>
            <a:endParaRPr lang="en-GB"/>
          </a:p>
        </p:txBody>
      </p:sp>
      <p:sp>
        <p:nvSpPr>
          <p:cNvPr id="3" name="Freeform 3"/>
          <p:cNvSpPr/>
          <p:nvPr/>
        </p:nvSpPr>
        <p:spPr>
          <a:xfrm>
            <a:off x="15512259" y="-843337"/>
            <a:ext cx="3192817" cy="3061113"/>
          </a:xfrm>
          <a:custGeom>
            <a:avLst/>
            <a:gdLst/>
            <a:ahLst/>
            <a:cxnLst/>
            <a:rect l="l" t="t" r="r" b="b"/>
            <a:pathLst>
              <a:path w="3192817" h="3061113">
                <a:moveTo>
                  <a:pt x="0" y="0"/>
                </a:moveTo>
                <a:lnTo>
                  <a:pt x="3192817" y="0"/>
                </a:lnTo>
                <a:lnTo>
                  <a:pt x="3192817" y="3061113"/>
                </a:lnTo>
                <a:lnTo>
                  <a:pt x="0" y="3061113"/>
                </a:lnTo>
                <a:lnTo>
                  <a:pt x="0" y="0"/>
                </a:lnTo>
                <a:close/>
              </a:path>
            </a:pathLst>
          </a:custGeom>
          <a:blipFill>
            <a:blip r:embed="rId3"/>
            <a:stretch>
              <a:fillRect/>
            </a:stretch>
          </a:blipFill>
        </p:spPr>
        <p:txBody>
          <a:bodyPr/>
          <a:lstStyle/>
          <a:p>
            <a:endParaRPr lang="en-GB"/>
          </a:p>
        </p:txBody>
      </p:sp>
      <p:sp>
        <p:nvSpPr>
          <p:cNvPr id="4" name="Freeform 4"/>
          <p:cNvSpPr/>
          <p:nvPr/>
        </p:nvSpPr>
        <p:spPr>
          <a:xfrm flipH="1">
            <a:off x="1594602" y="1028700"/>
            <a:ext cx="3189204" cy="1845752"/>
          </a:xfrm>
          <a:custGeom>
            <a:avLst/>
            <a:gdLst/>
            <a:ahLst/>
            <a:cxnLst/>
            <a:rect l="l" t="t" r="r" b="b"/>
            <a:pathLst>
              <a:path w="3189204" h="1845752">
                <a:moveTo>
                  <a:pt x="3189204" y="0"/>
                </a:moveTo>
                <a:lnTo>
                  <a:pt x="0" y="0"/>
                </a:lnTo>
                <a:lnTo>
                  <a:pt x="0" y="1845752"/>
                </a:lnTo>
                <a:lnTo>
                  <a:pt x="3189204" y="1845752"/>
                </a:lnTo>
                <a:lnTo>
                  <a:pt x="3189204"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TextBox 5"/>
          <p:cNvSpPr txBox="1"/>
          <p:nvPr/>
        </p:nvSpPr>
        <p:spPr>
          <a:xfrm>
            <a:off x="3189204" y="2113001"/>
            <a:ext cx="12114076" cy="2961056"/>
          </a:xfrm>
          <a:prstGeom prst="rect">
            <a:avLst/>
          </a:prstGeom>
        </p:spPr>
        <p:txBody>
          <a:bodyPr lIns="0" tIns="0" rIns="0" bIns="0" rtlCol="0" anchor="t">
            <a:spAutoFit/>
          </a:bodyPr>
          <a:lstStyle/>
          <a:p>
            <a:pPr algn="ctr">
              <a:lnSpc>
                <a:spcPts val="7942"/>
              </a:lnSpc>
            </a:pPr>
            <a:r>
              <a:rPr lang="en-US" sz="5672" b="1" dirty="0">
                <a:solidFill>
                  <a:srgbClr val="5D69B4"/>
                </a:solidFill>
                <a:latin typeface="Playpen Sans Bold"/>
                <a:ea typeface="Playpen Sans Bold"/>
                <a:cs typeface="Playpen Sans Bold"/>
                <a:sym typeface="Playpen Sans Bold"/>
              </a:rPr>
              <a:t>St. Luke’s CofE Primary School</a:t>
            </a:r>
          </a:p>
          <a:p>
            <a:pPr algn="ctr">
              <a:lnSpc>
                <a:spcPts val="7942"/>
              </a:lnSpc>
            </a:pPr>
            <a:r>
              <a:rPr lang="en-US" sz="5672" b="1" dirty="0">
                <a:solidFill>
                  <a:srgbClr val="5D69B4"/>
                </a:solidFill>
                <a:latin typeface="Playpen Sans Bold"/>
                <a:ea typeface="Playpen Sans Bold"/>
                <a:cs typeface="Playpen Sans Bold"/>
                <a:sym typeface="Playpen Sans Bold"/>
              </a:rPr>
              <a:t>Induction Evening </a:t>
            </a:r>
          </a:p>
          <a:p>
            <a:pPr algn="ctr">
              <a:lnSpc>
                <a:spcPts val="7942"/>
              </a:lnSpc>
            </a:pPr>
            <a:r>
              <a:rPr lang="en-US" sz="5672" b="1" dirty="0">
                <a:solidFill>
                  <a:srgbClr val="5D69B4"/>
                </a:solidFill>
                <a:latin typeface="Playpen Sans Bold"/>
                <a:ea typeface="Playpen Sans Bold"/>
                <a:cs typeface="Playpen Sans Bold"/>
                <a:sym typeface="Playpen Sans Bold"/>
              </a:rPr>
              <a:t>2026-2027</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3F0"/>
        </a:solidFill>
        <a:effectLst/>
      </p:bgPr>
    </p:bg>
    <p:spTree>
      <p:nvGrpSpPr>
        <p:cNvPr id="1" name=""/>
        <p:cNvGrpSpPr/>
        <p:nvPr/>
      </p:nvGrpSpPr>
      <p:grpSpPr>
        <a:xfrm>
          <a:off x="0" y="0"/>
          <a:ext cx="0" cy="0"/>
          <a:chOff x="0" y="0"/>
          <a:chExt cx="0" cy="0"/>
        </a:xfrm>
      </p:grpSpPr>
      <p:sp>
        <p:nvSpPr>
          <p:cNvPr id="2" name="Freeform 2"/>
          <p:cNvSpPr/>
          <p:nvPr/>
        </p:nvSpPr>
        <p:spPr>
          <a:xfrm>
            <a:off x="13550560" y="-2126253"/>
            <a:ext cx="4737440" cy="4542021"/>
          </a:xfrm>
          <a:custGeom>
            <a:avLst/>
            <a:gdLst/>
            <a:ahLst/>
            <a:cxnLst/>
            <a:rect l="l" t="t" r="r" b="b"/>
            <a:pathLst>
              <a:path w="4737440" h="4542021">
                <a:moveTo>
                  <a:pt x="0" y="0"/>
                </a:moveTo>
                <a:lnTo>
                  <a:pt x="4737440" y="0"/>
                </a:lnTo>
                <a:lnTo>
                  <a:pt x="4737440" y="4542021"/>
                </a:lnTo>
                <a:lnTo>
                  <a:pt x="0" y="4542021"/>
                </a:lnTo>
                <a:lnTo>
                  <a:pt x="0" y="0"/>
                </a:lnTo>
                <a:close/>
              </a:path>
            </a:pathLst>
          </a:custGeom>
          <a:blipFill>
            <a:blip r:embed="rId2"/>
            <a:stretch>
              <a:fillRect/>
            </a:stretch>
          </a:blipFill>
        </p:spPr>
        <p:txBody>
          <a:bodyPr/>
          <a:lstStyle/>
          <a:p>
            <a:endParaRPr lang="en-GB"/>
          </a:p>
        </p:txBody>
      </p:sp>
      <p:sp>
        <p:nvSpPr>
          <p:cNvPr id="3" name="Freeform 3"/>
          <p:cNvSpPr/>
          <p:nvPr/>
        </p:nvSpPr>
        <p:spPr>
          <a:xfrm>
            <a:off x="8917375" y="5188443"/>
            <a:ext cx="14003809" cy="8139714"/>
          </a:xfrm>
          <a:custGeom>
            <a:avLst/>
            <a:gdLst/>
            <a:ahLst/>
            <a:cxnLst/>
            <a:rect l="l" t="t" r="r" b="b"/>
            <a:pathLst>
              <a:path w="14003809" h="8139714">
                <a:moveTo>
                  <a:pt x="0" y="0"/>
                </a:moveTo>
                <a:lnTo>
                  <a:pt x="14003809" y="0"/>
                </a:lnTo>
                <a:lnTo>
                  <a:pt x="14003809" y="8139714"/>
                </a:lnTo>
                <a:lnTo>
                  <a:pt x="0" y="8139714"/>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10911636" y="1714016"/>
            <a:ext cx="6347664" cy="6858969"/>
          </a:xfrm>
          <a:custGeom>
            <a:avLst/>
            <a:gdLst/>
            <a:ahLst/>
            <a:cxnLst/>
            <a:rect l="l" t="t" r="r" b="b"/>
            <a:pathLst>
              <a:path w="6347664" h="6858969">
                <a:moveTo>
                  <a:pt x="0" y="0"/>
                </a:moveTo>
                <a:lnTo>
                  <a:pt x="6347664" y="0"/>
                </a:lnTo>
                <a:lnTo>
                  <a:pt x="6347664" y="6858968"/>
                </a:lnTo>
                <a:lnTo>
                  <a:pt x="0" y="6858968"/>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a:off x="-659763" y="4288432"/>
            <a:ext cx="3896201" cy="6172200"/>
          </a:xfrm>
          <a:custGeom>
            <a:avLst/>
            <a:gdLst/>
            <a:ahLst/>
            <a:cxnLst/>
            <a:rect l="l" t="t" r="r" b="b"/>
            <a:pathLst>
              <a:path w="3896201" h="6172200">
                <a:moveTo>
                  <a:pt x="0" y="0"/>
                </a:moveTo>
                <a:lnTo>
                  <a:pt x="3896201" y="0"/>
                </a:lnTo>
                <a:lnTo>
                  <a:pt x="3896201" y="6172200"/>
                </a:lnTo>
                <a:lnTo>
                  <a:pt x="0" y="617220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Freeform 6"/>
          <p:cNvSpPr/>
          <p:nvPr/>
        </p:nvSpPr>
        <p:spPr>
          <a:xfrm>
            <a:off x="2888203" y="9258300"/>
            <a:ext cx="2282544" cy="1032851"/>
          </a:xfrm>
          <a:custGeom>
            <a:avLst/>
            <a:gdLst/>
            <a:ahLst/>
            <a:cxnLst/>
            <a:rect l="l" t="t" r="r" b="b"/>
            <a:pathLst>
              <a:path w="2282544" h="1032851">
                <a:moveTo>
                  <a:pt x="0" y="0"/>
                </a:moveTo>
                <a:lnTo>
                  <a:pt x="2282544" y="0"/>
                </a:lnTo>
                <a:lnTo>
                  <a:pt x="2282544" y="1032851"/>
                </a:lnTo>
                <a:lnTo>
                  <a:pt x="0" y="1032851"/>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a:off x="5638800" y="9258300"/>
            <a:ext cx="2282544" cy="1032851"/>
          </a:xfrm>
          <a:custGeom>
            <a:avLst/>
            <a:gdLst/>
            <a:ahLst/>
            <a:cxnLst/>
            <a:rect l="l" t="t" r="r" b="b"/>
            <a:pathLst>
              <a:path w="2282544" h="1032851">
                <a:moveTo>
                  <a:pt x="0" y="0"/>
                </a:moveTo>
                <a:lnTo>
                  <a:pt x="2282544" y="0"/>
                </a:lnTo>
                <a:lnTo>
                  <a:pt x="2282544" y="1032851"/>
                </a:lnTo>
                <a:lnTo>
                  <a:pt x="0" y="1032851"/>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8" name="TextBox 8"/>
          <p:cNvSpPr txBox="1"/>
          <p:nvPr/>
        </p:nvSpPr>
        <p:spPr>
          <a:xfrm>
            <a:off x="2662266" y="3605309"/>
            <a:ext cx="9148734" cy="2278188"/>
          </a:xfrm>
          <a:prstGeom prst="rect">
            <a:avLst/>
          </a:prstGeom>
        </p:spPr>
        <p:txBody>
          <a:bodyPr wrap="square" lIns="0" tIns="0" rIns="0" bIns="0" rtlCol="0" anchor="t">
            <a:spAutoFit/>
          </a:bodyPr>
          <a:lstStyle/>
          <a:p>
            <a:pPr algn="just">
              <a:lnSpc>
                <a:spcPts val="4475"/>
              </a:lnSpc>
            </a:pPr>
            <a:r>
              <a:rPr lang="en-US" sz="3196" dirty="0">
                <a:solidFill>
                  <a:srgbClr val="5D69B4"/>
                </a:solidFill>
                <a:latin typeface="Sniglet"/>
                <a:ea typeface="Sniglet"/>
                <a:cs typeface="Sniglet"/>
                <a:sym typeface="Sniglet"/>
              </a:rPr>
              <a:t>Class teacher – Minakshi </a:t>
            </a:r>
            <a:r>
              <a:rPr lang="en-US" sz="3196" dirty="0" err="1">
                <a:solidFill>
                  <a:srgbClr val="5D69B4"/>
                </a:solidFill>
                <a:latin typeface="Sniglet"/>
                <a:ea typeface="Sniglet"/>
                <a:cs typeface="Sniglet"/>
                <a:sym typeface="Sniglet"/>
              </a:rPr>
              <a:t>Gadhok</a:t>
            </a:r>
            <a:r>
              <a:rPr lang="en-US" sz="3196" dirty="0">
                <a:solidFill>
                  <a:srgbClr val="5D69B4"/>
                </a:solidFill>
                <a:latin typeface="Sniglet"/>
                <a:ea typeface="Sniglet"/>
                <a:cs typeface="Sniglet"/>
                <a:sym typeface="Sniglet"/>
              </a:rPr>
              <a:t> (Maternity cover)</a:t>
            </a:r>
          </a:p>
          <a:p>
            <a:pPr algn="just">
              <a:lnSpc>
                <a:spcPts val="4475"/>
              </a:lnSpc>
            </a:pPr>
            <a:r>
              <a:rPr lang="en-US" sz="3196" dirty="0">
                <a:solidFill>
                  <a:srgbClr val="5D69B4"/>
                </a:solidFill>
                <a:latin typeface="Sniglet"/>
                <a:ea typeface="Sniglet"/>
                <a:cs typeface="Sniglet"/>
                <a:sym typeface="Sniglet"/>
              </a:rPr>
              <a:t>Mrs Sukhpreet Charna after November</a:t>
            </a:r>
          </a:p>
          <a:p>
            <a:pPr algn="just">
              <a:lnSpc>
                <a:spcPts val="4475"/>
              </a:lnSpc>
            </a:pPr>
            <a:endParaRPr lang="en-US" sz="3196" dirty="0">
              <a:solidFill>
                <a:srgbClr val="5D69B4"/>
              </a:solidFill>
              <a:latin typeface="Sniglet"/>
              <a:ea typeface="Sniglet"/>
              <a:cs typeface="Sniglet"/>
              <a:sym typeface="Sniglet"/>
            </a:endParaRPr>
          </a:p>
          <a:p>
            <a:pPr algn="just">
              <a:lnSpc>
                <a:spcPts val="4475"/>
              </a:lnSpc>
            </a:pPr>
            <a:endParaRPr lang="en-US" sz="3196" dirty="0">
              <a:solidFill>
                <a:srgbClr val="5D69B4"/>
              </a:solidFill>
              <a:latin typeface="Sniglet"/>
              <a:ea typeface="Sniglet"/>
              <a:cs typeface="Sniglet"/>
              <a:sym typeface="Sniglet"/>
            </a:endParaRPr>
          </a:p>
        </p:txBody>
      </p:sp>
      <p:sp>
        <p:nvSpPr>
          <p:cNvPr id="9" name="TextBox 9"/>
          <p:cNvSpPr txBox="1"/>
          <p:nvPr/>
        </p:nvSpPr>
        <p:spPr>
          <a:xfrm>
            <a:off x="2662266" y="2634243"/>
            <a:ext cx="9915263" cy="651699"/>
          </a:xfrm>
          <a:prstGeom prst="rect">
            <a:avLst/>
          </a:prstGeom>
        </p:spPr>
        <p:txBody>
          <a:bodyPr lIns="0" tIns="0" rIns="0" bIns="0" rtlCol="0" anchor="t">
            <a:spAutoFit/>
          </a:bodyPr>
          <a:lstStyle/>
          <a:p>
            <a:pPr algn="l">
              <a:lnSpc>
                <a:spcPts val="4817"/>
              </a:lnSpc>
            </a:pPr>
            <a:r>
              <a:rPr lang="en-US" sz="4915" b="1">
                <a:solidFill>
                  <a:srgbClr val="5D69B4"/>
                </a:solidFill>
                <a:latin typeface="Playpen Sans Bold"/>
                <a:ea typeface="Playpen Sans Bold"/>
                <a:cs typeface="Playpen Sans Bold"/>
                <a:sym typeface="Playpen Sans Bold"/>
              </a:rPr>
              <a:t>Practitioners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3F0"/>
        </a:solidFill>
        <a:effectLst/>
      </p:bgPr>
    </p:bg>
    <p:spTree>
      <p:nvGrpSpPr>
        <p:cNvPr id="1" name=""/>
        <p:cNvGrpSpPr/>
        <p:nvPr/>
      </p:nvGrpSpPr>
      <p:grpSpPr>
        <a:xfrm>
          <a:off x="0" y="0"/>
          <a:ext cx="0" cy="0"/>
          <a:chOff x="0" y="0"/>
          <a:chExt cx="0" cy="0"/>
        </a:xfrm>
      </p:grpSpPr>
      <p:sp>
        <p:nvSpPr>
          <p:cNvPr id="2" name="Freeform 2"/>
          <p:cNvSpPr/>
          <p:nvPr/>
        </p:nvSpPr>
        <p:spPr>
          <a:xfrm rot="8562969">
            <a:off x="-5894304" y="1660870"/>
            <a:ext cx="14003809" cy="8139714"/>
          </a:xfrm>
          <a:custGeom>
            <a:avLst/>
            <a:gdLst/>
            <a:ahLst/>
            <a:cxnLst/>
            <a:rect l="l" t="t" r="r" b="b"/>
            <a:pathLst>
              <a:path w="14003809" h="8139714">
                <a:moveTo>
                  <a:pt x="0" y="0"/>
                </a:moveTo>
                <a:lnTo>
                  <a:pt x="14003810" y="0"/>
                </a:lnTo>
                <a:lnTo>
                  <a:pt x="14003810" y="8139714"/>
                </a:lnTo>
                <a:lnTo>
                  <a:pt x="0" y="813971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p:cNvSpPr/>
          <p:nvPr/>
        </p:nvSpPr>
        <p:spPr>
          <a:xfrm rot="-1293472">
            <a:off x="4454915" y="7698155"/>
            <a:ext cx="1297248" cy="400968"/>
          </a:xfrm>
          <a:custGeom>
            <a:avLst/>
            <a:gdLst/>
            <a:ahLst/>
            <a:cxnLst/>
            <a:rect l="l" t="t" r="r" b="b"/>
            <a:pathLst>
              <a:path w="1297248" h="400968">
                <a:moveTo>
                  <a:pt x="0" y="0"/>
                </a:moveTo>
                <a:lnTo>
                  <a:pt x="1297248" y="0"/>
                </a:lnTo>
                <a:lnTo>
                  <a:pt x="1297248" y="400968"/>
                </a:lnTo>
                <a:lnTo>
                  <a:pt x="0" y="40096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2486772">
            <a:off x="3426389" y="5262804"/>
            <a:ext cx="1297248" cy="400968"/>
          </a:xfrm>
          <a:custGeom>
            <a:avLst/>
            <a:gdLst/>
            <a:ahLst/>
            <a:cxnLst/>
            <a:rect l="l" t="t" r="r" b="b"/>
            <a:pathLst>
              <a:path w="1297248" h="400968">
                <a:moveTo>
                  <a:pt x="0" y="0"/>
                </a:moveTo>
                <a:lnTo>
                  <a:pt x="1297248" y="0"/>
                </a:lnTo>
                <a:lnTo>
                  <a:pt x="1297248" y="400968"/>
                </a:lnTo>
                <a:lnTo>
                  <a:pt x="0" y="40096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13117003" y="339884"/>
            <a:ext cx="4535235" cy="2624767"/>
          </a:xfrm>
          <a:custGeom>
            <a:avLst/>
            <a:gdLst/>
            <a:ahLst/>
            <a:cxnLst/>
            <a:rect l="l" t="t" r="r" b="b"/>
            <a:pathLst>
              <a:path w="4535235" h="2624767">
                <a:moveTo>
                  <a:pt x="0" y="0"/>
                </a:moveTo>
                <a:lnTo>
                  <a:pt x="4535234" y="0"/>
                </a:lnTo>
                <a:lnTo>
                  <a:pt x="4535234" y="2624768"/>
                </a:lnTo>
                <a:lnTo>
                  <a:pt x="0" y="2624768"/>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rot="-2493151" flipH="1">
            <a:off x="631245" y="6642889"/>
            <a:ext cx="1220622" cy="1256754"/>
          </a:xfrm>
          <a:custGeom>
            <a:avLst/>
            <a:gdLst/>
            <a:ahLst/>
            <a:cxnLst/>
            <a:rect l="l" t="t" r="r" b="b"/>
            <a:pathLst>
              <a:path w="1220622" h="1256754">
                <a:moveTo>
                  <a:pt x="1220622" y="0"/>
                </a:moveTo>
                <a:lnTo>
                  <a:pt x="0" y="0"/>
                </a:lnTo>
                <a:lnTo>
                  <a:pt x="0" y="1256754"/>
                </a:lnTo>
                <a:lnTo>
                  <a:pt x="1220622" y="1256754"/>
                </a:lnTo>
                <a:lnTo>
                  <a:pt x="1220622"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5745213" y="8323430"/>
            <a:ext cx="1876091" cy="2220226"/>
          </a:xfrm>
          <a:custGeom>
            <a:avLst/>
            <a:gdLst/>
            <a:ahLst/>
            <a:cxnLst/>
            <a:rect l="l" t="t" r="r" b="b"/>
            <a:pathLst>
              <a:path w="1876091" h="2220226">
                <a:moveTo>
                  <a:pt x="0" y="0"/>
                </a:moveTo>
                <a:lnTo>
                  <a:pt x="1876091" y="0"/>
                </a:lnTo>
                <a:lnTo>
                  <a:pt x="1876091" y="2220226"/>
                </a:lnTo>
                <a:lnTo>
                  <a:pt x="0" y="2220226"/>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8" name="TextBox 8"/>
          <p:cNvSpPr txBox="1"/>
          <p:nvPr/>
        </p:nvSpPr>
        <p:spPr>
          <a:xfrm>
            <a:off x="3287838" y="1698325"/>
            <a:ext cx="9915263" cy="1261299"/>
          </a:xfrm>
          <a:prstGeom prst="rect">
            <a:avLst/>
          </a:prstGeom>
        </p:spPr>
        <p:txBody>
          <a:bodyPr lIns="0" tIns="0" rIns="0" bIns="0" rtlCol="0" anchor="t">
            <a:spAutoFit/>
          </a:bodyPr>
          <a:lstStyle/>
          <a:p>
            <a:pPr algn="ctr">
              <a:lnSpc>
                <a:spcPts val="4817"/>
              </a:lnSpc>
            </a:pPr>
            <a:r>
              <a:rPr lang="en-US" sz="4915" b="1">
                <a:solidFill>
                  <a:srgbClr val="FC7A58"/>
                </a:solidFill>
                <a:latin typeface="Playpen Sans Bold"/>
                <a:ea typeface="Playpen Sans Bold"/>
                <a:cs typeface="Playpen Sans Bold"/>
                <a:sym typeface="Playpen Sans Bold"/>
              </a:rPr>
              <a:t>What is the Early Years Foundation Stage?</a:t>
            </a:r>
          </a:p>
        </p:txBody>
      </p:sp>
      <p:sp>
        <p:nvSpPr>
          <p:cNvPr id="9" name="TextBox 9"/>
          <p:cNvSpPr txBox="1"/>
          <p:nvPr/>
        </p:nvSpPr>
        <p:spPr>
          <a:xfrm>
            <a:off x="4731046" y="4043600"/>
            <a:ext cx="7028847" cy="1099900"/>
          </a:xfrm>
          <a:prstGeom prst="rect">
            <a:avLst/>
          </a:prstGeom>
        </p:spPr>
        <p:txBody>
          <a:bodyPr lIns="0" tIns="0" rIns="0" bIns="0" rtlCol="0" anchor="t">
            <a:spAutoFit/>
          </a:bodyPr>
          <a:lstStyle/>
          <a:p>
            <a:pPr algn="just">
              <a:lnSpc>
                <a:spcPts val="4475"/>
              </a:lnSpc>
            </a:pPr>
            <a:r>
              <a:rPr lang="en-US" sz="3196">
                <a:solidFill>
                  <a:srgbClr val="5D69B4"/>
                </a:solidFill>
                <a:latin typeface="Sniglet"/>
                <a:ea typeface="Sniglet"/>
                <a:cs typeface="Sniglet"/>
                <a:sym typeface="Sniglet"/>
              </a:rPr>
              <a:t>Stage of education from birth to the end of the academic year they are 5.</a:t>
            </a:r>
          </a:p>
        </p:txBody>
      </p:sp>
      <p:sp>
        <p:nvSpPr>
          <p:cNvPr id="10" name="TextBox 10"/>
          <p:cNvSpPr txBox="1"/>
          <p:nvPr/>
        </p:nvSpPr>
        <p:spPr>
          <a:xfrm>
            <a:off x="9602579" y="6171366"/>
            <a:ext cx="7028847" cy="1099900"/>
          </a:xfrm>
          <a:prstGeom prst="rect">
            <a:avLst/>
          </a:prstGeom>
        </p:spPr>
        <p:txBody>
          <a:bodyPr lIns="0" tIns="0" rIns="0" bIns="0" rtlCol="0" anchor="t">
            <a:spAutoFit/>
          </a:bodyPr>
          <a:lstStyle/>
          <a:p>
            <a:pPr algn="just">
              <a:lnSpc>
                <a:spcPts val="4475"/>
              </a:lnSpc>
            </a:pPr>
            <a:r>
              <a:rPr lang="en-US" sz="3196">
                <a:solidFill>
                  <a:srgbClr val="5D69B4"/>
                </a:solidFill>
                <a:latin typeface="Sniglet"/>
                <a:ea typeface="Sniglet"/>
                <a:cs typeface="Sniglet"/>
                <a:sym typeface="Sniglet"/>
              </a:rPr>
              <a:t>Children learn best through play and active learning.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3F0"/>
        </a:solidFill>
        <a:effectLst/>
      </p:bgPr>
    </p:bg>
    <p:spTree>
      <p:nvGrpSpPr>
        <p:cNvPr id="1" name=""/>
        <p:cNvGrpSpPr/>
        <p:nvPr/>
      </p:nvGrpSpPr>
      <p:grpSpPr>
        <a:xfrm>
          <a:off x="0" y="0"/>
          <a:ext cx="0" cy="0"/>
          <a:chOff x="0" y="0"/>
          <a:chExt cx="0" cy="0"/>
        </a:xfrm>
      </p:grpSpPr>
      <p:sp>
        <p:nvSpPr>
          <p:cNvPr id="2" name="Freeform 2"/>
          <p:cNvSpPr/>
          <p:nvPr/>
        </p:nvSpPr>
        <p:spPr>
          <a:xfrm rot="-10277338">
            <a:off x="-4586761" y="7674186"/>
            <a:ext cx="14003809" cy="8139714"/>
          </a:xfrm>
          <a:custGeom>
            <a:avLst/>
            <a:gdLst/>
            <a:ahLst/>
            <a:cxnLst/>
            <a:rect l="l" t="t" r="r" b="b"/>
            <a:pathLst>
              <a:path w="14003809" h="8139714">
                <a:moveTo>
                  <a:pt x="0" y="0"/>
                </a:moveTo>
                <a:lnTo>
                  <a:pt x="14003809" y="0"/>
                </a:lnTo>
                <a:lnTo>
                  <a:pt x="14003809" y="8139715"/>
                </a:lnTo>
                <a:lnTo>
                  <a:pt x="0" y="8139715"/>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p:cNvSpPr/>
          <p:nvPr/>
        </p:nvSpPr>
        <p:spPr>
          <a:xfrm>
            <a:off x="3939605" y="718116"/>
            <a:ext cx="10582286" cy="5942572"/>
          </a:xfrm>
          <a:custGeom>
            <a:avLst/>
            <a:gdLst/>
            <a:ahLst/>
            <a:cxnLst/>
            <a:rect l="l" t="t" r="r" b="b"/>
            <a:pathLst>
              <a:path w="10582286" h="5942572">
                <a:moveTo>
                  <a:pt x="0" y="0"/>
                </a:moveTo>
                <a:lnTo>
                  <a:pt x="10582286" y="0"/>
                </a:lnTo>
                <a:lnTo>
                  <a:pt x="10582286" y="5942572"/>
                </a:lnTo>
                <a:lnTo>
                  <a:pt x="0" y="594257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9320635" y="293158"/>
            <a:ext cx="632028" cy="849916"/>
          </a:xfrm>
          <a:custGeom>
            <a:avLst/>
            <a:gdLst/>
            <a:ahLst/>
            <a:cxnLst/>
            <a:rect l="l" t="t" r="r" b="b"/>
            <a:pathLst>
              <a:path w="632028" h="849916">
                <a:moveTo>
                  <a:pt x="0" y="0"/>
                </a:moveTo>
                <a:lnTo>
                  <a:pt x="632029" y="0"/>
                </a:lnTo>
                <a:lnTo>
                  <a:pt x="632029" y="849916"/>
                </a:lnTo>
                <a:lnTo>
                  <a:pt x="0" y="84991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a:off x="8740168" y="7945505"/>
            <a:ext cx="9864083" cy="3403109"/>
          </a:xfrm>
          <a:custGeom>
            <a:avLst/>
            <a:gdLst/>
            <a:ahLst/>
            <a:cxnLst/>
            <a:rect l="l" t="t" r="r" b="b"/>
            <a:pathLst>
              <a:path w="9864083" h="3403109">
                <a:moveTo>
                  <a:pt x="0" y="0"/>
                </a:moveTo>
                <a:lnTo>
                  <a:pt x="9864082" y="0"/>
                </a:lnTo>
                <a:lnTo>
                  <a:pt x="9864082" y="3403108"/>
                </a:lnTo>
                <a:lnTo>
                  <a:pt x="0" y="340310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Freeform 6"/>
          <p:cNvSpPr/>
          <p:nvPr/>
        </p:nvSpPr>
        <p:spPr>
          <a:xfrm>
            <a:off x="276144" y="293158"/>
            <a:ext cx="3005207" cy="2832408"/>
          </a:xfrm>
          <a:custGeom>
            <a:avLst/>
            <a:gdLst/>
            <a:ahLst/>
            <a:cxnLst/>
            <a:rect l="l" t="t" r="r" b="b"/>
            <a:pathLst>
              <a:path w="3005207" h="2832408">
                <a:moveTo>
                  <a:pt x="0" y="0"/>
                </a:moveTo>
                <a:lnTo>
                  <a:pt x="3005207" y="0"/>
                </a:lnTo>
                <a:lnTo>
                  <a:pt x="3005207" y="2832408"/>
                </a:lnTo>
                <a:lnTo>
                  <a:pt x="0" y="2832408"/>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TextBox 7"/>
          <p:cNvSpPr txBox="1"/>
          <p:nvPr/>
        </p:nvSpPr>
        <p:spPr>
          <a:xfrm>
            <a:off x="5258435" y="2662768"/>
            <a:ext cx="8413774" cy="2352943"/>
          </a:xfrm>
          <a:prstGeom prst="rect">
            <a:avLst/>
          </a:prstGeom>
        </p:spPr>
        <p:txBody>
          <a:bodyPr lIns="0" tIns="0" rIns="0" bIns="0" rtlCol="0" anchor="t">
            <a:spAutoFit/>
          </a:bodyPr>
          <a:lstStyle/>
          <a:p>
            <a:pPr marL="0" lvl="1" indent="0" algn="ctr">
              <a:lnSpc>
                <a:spcPts val="6285"/>
              </a:lnSpc>
              <a:spcBef>
                <a:spcPct val="0"/>
              </a:spcBef>
            </a:pPr>
            <a:r>
              <a:rPr lang="en-US" sz="4489">
                <a:solidFill>
                  <a:srgbClr val="FFFFFF"/>
                </a:solidFill>
                <a:latin typeface="Sniglet"/>
                <a:ea typeface="Sniglet"/>
                <a:cs typeface="Sniglet"/>
                <a:sym typeface="Sniglet"/>
              </a:rPr>
              <a:t>“Adults who help children to play are adults who help children to learn.”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3F0"/>
        </a:solidFill>
        <a:effectLst/>
      </p:bgPr>
    </p:bg>
    <p:spTree>
      <p:nvGrpSpPr>
        <p:cNvPr id="1" name=""/>
        <p:cNvGrpSpPr/>
        <p:nvPr/>
      </p:nvGrpSpPr>
      <p:grpSpPr>
        <a:xfrm>
          <a:off x="0" y="0"/>
          <a:ext cx="0" cy="0"/>
          <a:chOff x="0" y="0"/>
          <a:chExt cx="0" cy="0"/>
        </a:xfrm>
      </p:grpSpPr>
      <p:sp>
        <p:nvSpPr>
          <p:cNvPr id="2" name="Freeform 2"/>
          <p:cNvSpPr/>
          <p:nvPr/>
        </p:nvSpPr>
        <p:spPr>
          <a:xfrm>
            <a:off x="7681171" y="5560595"/>
            <a:ext cx="13655378" cy="7937188"/>
          </a:xfrm>
          <a:custGeom>
            <a:avLst/>
            <a:gdLst/>
            <a:ahLst/>
            <a:cxnLst/>
            <a:rect l="l" t="t" r="r" b="b"/>
            <a:pathLst>
              <a:path w="13655378" h="7937188">
                <a:moveTo>
                  <a:pt x="0" y="0"/>
                </a:moveTo>
                <a:lnTo>
                  <a:pt x="13655377" y="0"/>
                </a:lnTo>
                <a:lnTo>
                  <a:pt x="13655377" y="7937188"/>
                </a:lnTo>
                <a:lnTo>
                  <a:pt x="0" y="793718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TextBox 3"/>
          <p:cNvSpPr txBox="1"/>
          <p:nvPr/>
        </p:nvSpPr>
        <p:spPr>
          <a:xfrm>
            <a:off x="3503295" y="1689180"/>
            <a:ext cx="10598337" cy="1261299"/>
          </a:xfrm>
          <a:prstGeom prst="rect">
            <a:avLst/>
          </a:prstGeom>
        </p:spPr>
        <p:txBody>
          <a:bodyPr lIns="0" tIns="0" rIns="0" bIns="0" rtlCol="0" anchor="t">
            <a:spAutoFit/>
          </a:bodyPr>
          <a:lstStyle/>
          <a:p>
            <a:pPr algn="ctr">
              <a:lnSpc>
                <a:spcPts val="4817"/>
              </a:lnSpc>
            </a:pPr>
            <a:r>
              <a:rPr lang="en-US" sz="4915" b="1">
                <a:solidFill>
                  <a:srgbClr val="5D69B4"/>
                </a:solidFill>
                <a:latin typeface="Playpen Sans Bold"/>
                <a:ea typeface="Playpen Sans Bold"/>
                <a:cs typeface="Playpen Sans Bold"/>
                <a:sym typeface="Playpen Sans Bold"/>
              </a:rPr>
              <a:t>Supporting Early Learning</a:t>
            </a:r>
          </a:p>
          <a:p>
            <a:pPr marL="0" lvl="0" indent="0" algn="ctr">
              <a:lnSpc>
                <a:spcPts val="4817"/>
              </a:lnSpc>
              <a:spcBef>
                <a:spcPct val="0"/>
              </a:spcBef>
            </a:pPr>
            <a:r>
              <a:rPr lang="en-US" sz="4915" b="1">
                <a:solidFill>
                  <a:srgbClr val="5D69B4"/>
                </a:solidFill>
                <a:latin typeface="Playpen Sans Bold"/>
                <a:ea typeface="Playpen Sans Bold"/>
                <a:cs typeface="Playpen Sans Bold"/>
                <a:sym typeface="Playpen Sans Bold"/>
              </a:rPr>
              <a:t>Hurst V. &amp; Joseph J. (1988 p88)</a:t>
            </a:r>
          </a:p>
        </p:txBody>
      </p:sp>
      <p:sp>
        <p:nvSpPr>
          <p:cNvPr id="4" name="Freeform 4"/>
          <p:cNvSpPr/>
          <p:nvPr/>
        </p:nvSpPr>
        <p:spPr>
          <a:xfrm rot="697532">
            <a:off x="13539264" y="794467"/>
            <a:ext cx="4391416" cy="1598926"/>
          </a:xfrm>
          <a:custGeom>
            <a:avLst/>
            <a:gdLst/>
            <a:ahLst/>
            <a:cxnLst/>
            <a:rect l="l" t="t" r="r" b="b"/>
            <a:pathLst>
              <a:path w="4391416" h="1598926">
                <a:moveTo>
                  <a:pt x="0" y="0"/>
                </a:moveTo>
                <a:lnTo>
                  <a:pt x="4391415" y="0"/>
                </a:lnTo>
                <a:lnTo>
                  <a:pt x="4391415" y="1598926"/>
                </a:lnTo>
                <a:lnTo>
                  <a:pt x="0" y="1598926"/>
                </a:lnTo>
                <a:lnTo>
                  <a:pt x="0" y="0"/>
                </a:lnTo>
                <a:close/>
              </a:path>
            </a:pathLst>
          </a:custGeom>
          <a:blipFill>
            <a:blip>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GB"/>
          </a:p>
        </p:txBody>
      </p:sp>
      <p:sp>
        <p:nvSpPr>
          <p:cNvPr id="5" name="Freeform 5"/>
          <p:cNvSpPr/>
          <p:nvPr/>
        </p:nvSpPr>
        <p:spPr>
          <a:xfrm>
            <a:off x="355591" y="368401"/>
            <a:ext cx="2692437" cy="2410853"/>
          </a:xfrm>
          <a:custGeom>
            <a:avLst/>
            <a:gdLst/>
            <a:ahLst/>
            <a:cxnLst/>
            <a:rect l="l" t="t" r="r" b="b"/>
            <a:pathLst>
              <a:path w="2692437" h="2410853">
                <a:moveTo>
                  <a:pt x="0" y="0"/>
                </a:moveTo>
                <a:lnTo>
                  <a:pt x="2692437" y="0"/>
                </a:lnTo>
                <a:lnTo>
                  <a:pt x="2692437" y="2410853"/>
                </a:lnTo>
                <a:lnTo>
                  <a:pt x="0" y="2410853"/>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a:off x="14618185" y="6492552"/>
            <a:ext cx="3261527" cy="2935374"/>
          </a:xfrm>
          <a:custGeom>
            <a:avLst/>
            <a:gdLst/>
            <a:ahLst/>
            <a:cxnLst/>
            <a:rect l="l" t="t" r="r" b="b"/>
            <a:pathLst>
              <a:path w="3261527" h="2935374">
                <a:moveTo>
                  <a:pt x="0" y="0"/>
                </a:moveTo>
                <a:lnTo>
                  <a:pt x="3261527" y="0"/>
                </a:lnTo>
                <a:lnTo>
                  <a:pt x="3261527" y="2935374"/>
                </a:lnTo>
                <a:lnTo>
                  <a:pt x="0" y="2935374"/>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580734" y="9123344"/>
            <a:ext cx="2955653" cy="1337433"/>
          </a:xfrm>
          <a:custGeom>
            <a:avLst/>
            <a:gdLst/>
            <a:ahLst/>
            <a:cxnLst/>
            <a:rect l="l" t="t" r="r" b="b"/>
            <a:pathLst>
              <a:path w="2955653" h="1337433">
                <a:moveTo>
                  <a:pt x="0" y="0"/>
                </a:moveTo>
                <a:lnTo>
                  <a:pt x="2955653" y="0"/>
                </a:lnTo>
                <a:lnTo>
                  <a:pt x="2955653" y="1337433"/>
                </a:lnTo>
                <a:lnTo>
                  <a:pt x="0" y="1337433"/>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8" name="Freeform 8"/>
          <p:cNvSpPr/>
          <p:nvPr/>
        </p:nvSpPr>
        <p:spPr>
          <a:xfrm>
            <a:off x="1701809" y="9258300"/>
            <a:ext cx="2955653" cy="1337433"/>
          </a:xfrm>
          <a:custGeom>
            <a:avLst/>
            <a:gdLst/>
            <a:ahLst/>
            <a:cxnLst/>
            <a:rect l="l" t="t" r="r" b="b"/>
            <a:pathLst>
              <a:path w="2955653" h="1337433">
                <a:moveTo>
                  <a:pt x="0" y="0"/>
                </a:moveTo>
                <a:lnTo>
                  <a:pt x="2955653" y="0"/>
                </a:lnTo>
                <a:lnTo>
                  <a:pt x="2955653" y="1337433"/>
                </a:lnTo>
                <a:lnTo>
                  <a:pt x="0" y="1337433"/>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9" name="Freeform 9"/>
          <p:cNvSpPr/>
          <p:nvPr/>
        </p:nvSpPr>
        <p:spPr>
          <a:xfrm>
            <a:off x="4063530" y="9123344"/>
            <a:ext cx="2955653" cy="1337433"/>
          </a:xfrm>
          <a:custGeom>
            <a:avLst/>
            <a:gdLst/>
            <a:ahLst/>
            <a:cxnLst/>
            <a:rect l="l" t="t" r="r" b="b"/>
            <a:pathLst>
              <a:path w="2955653" h="1337433">
                <a:moveTo>
                  <a:pt x="0" y="0"/>
                </a:moveTo>
                <a:lnTo>
                  <a:pt x="2955653" y="0"/>
                </a:lnTo>
                <a:lnTo>
                  <a:pt x="2955653" y="1337433"/>
                </a:lnTo>
                <a:lnTo>
                  <a:pt x="0" y="1337433"/>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0" name="TextBox 10"/>
          <p:cNvSpPr txBox="1"/>
          <p:nvPr/>
        </p:nvSpPr>
        <p:spPr>
          <a:xfrm>
            <a:off x="1028700" y="3609078"/>
            <a:ext cx="15724921" cy="3124467"/>
          </a:xfrm>
          <a:prstGeom prst="rect">
            <a:avLst/>
          </a:prstGeom>
        </p:spPr>
        <p:txBody>
          <a:bodyPr lIns="0" tIns="0" rIns="0" bIns="0" rtlCol="0" anchor="t">
            <a:spAutoFit/>
          </a:bodyPr>
          <a:lstStyle/>
          <a:p>
            <a:pPr algn="ctr">
              <a:lnSpc>
                <a:spcPts val="4185"/>
              </a:lnSpc>
            </a:pPr>
            <a:r>
              <a:rPr lang="en-US" sz="2989">
                <a:solidFill>
                  <a:srgbClr val="5D69B4"/>
                </a:solidFill>
                <a:latin typeface="Sniglet"/>
                <a:ea typeface="Sniglet"/>
                <a:cs typeface="Sniglet"/>
                <a:sym typeface="Sniglet"/>
              </a:rPr>
              <a:t>We know from experience that anxiety, insecurity and stress can seriously undermine what we want to do. It is extremely difficult, for instance to work or study when such emotions are flooding through us.</a:t>
            </a:r>
          </a:p>
          <a:p>
            <a:pPr algn="ctr">
              <a:lnSpc>
                <a:spcPts val="4185"/>
              </a:lnSpc>
            </a:pPr>
            <a:endParaRPr lang="en-US" sz="2989">
              <a:solidFill>
                <a:srgbClr val="5D69B4"/>
              </a:solidFill>
              <a:latin typeface="Sniglet"/>
              <a:ea typeface="Sniglet"/>
              <a:cs typeface="Sniglet"/>
              <a:sym typeface="Sniglet"/>
            </a:endParaRPr>
          </a:p>
          <a:p>
            <a:pPr marL="0" lvl="1" indent="0" algn="ctr">
              <a:lnSpc>
                <a:spcPts val="4185"/>
              </a:lnSpc>
              <a:spcBef>
                <a:spcPct val="0"/>
              </a:spcBef>
            </a:pPr>
            <a:r>
              <a:rPr lang="en-US" sz="2989">
                <a:solidFill>
                  <a:srgbClr val="5D69B4"/>
                </a:solidFill>
                <a:latin typeface="Sniglet"/>
                <a:ea typeface="Sniglet"/>
                <a:cs typeface="Sniglet"/>
                <a:sym typeface="Sniglet"/>
              </a:rPr>
              <a:t>We regain our zest and determination and drive when we have a sense of being at ease with ourselves, confident and secure in the feeling that we can achieve what we want.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3F0"/>
        </a:solidFill>
        <a:effectLst/>
      </p:bgPr>
    </p:bg>
    <p:spTree>
      <p:nvGrpSpPr>
        <p:cNvPr id="1" name=""/>
        <p:cNvGrpSpPr/>
        <p:nvPr/>
      </p:nvGrpSpPr>
      <p:grpSpPr>
        <a:xfrm>
          <a:off x="0" y="0"/>
          <a:ext cx="0" cy="0"/>
          <a:chOff x="0" y="0"/>
          <a:chExt cx="0" cy="0"/>
        </a:xfrm>
      </p:grpSpPr>
      <p:sp>
        <p:nvSpPr>
          <p:cNvPr id="2" name="Freeform 2"/>
          <p:cNvSpPr/>
          <p:nvPr/>
        </p:nvSpPr>
        <p:spPr>
          <a:xfrm>
            <a:off x="2695969" y="2178579"/>
            <a:ext cx="5521652" cy="3100730"/>
          </a:xfrm>
          <a:custGeom>
            <a:avLst/>
            <a:gdLst/>
            <a:ahLst/>
            <a:cxnLst/>
            <a:rect l="l" t="t" r="r" b="b"/>
            <a:pathLst>
              <a:path w="5521652" h="3100730">
                <a:moveTo>
                  <a:pt x="0" y="0"/>
                </a:moveTo>
                <a:lnTo>
                  <a:pt x="5521652" y="0"/>
                </a:lnTo>
                <a:lnTo>
                  <a:pt x="5521652" y="3100730"/>
                </a:lnTo>
                <a:lnTo>
                  <a:pt x="0" y="310073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p:cNvSpPr/>
          <p:nvPr/>
        </p:nvSpPr>
        <p:spPr>
          <a:xfrm>
            <a:off x="9646371" y="2178579"/>
            <a:ext cx="5279809" cy="2964921"/>
          </a:xfrm>
          <a:custGeom>
            <a:avLst/>
            <a:gdLst/>
            <a:ahLst/>
            <a:cxnLst/>
            <a:rect l="l" t="t" r="r" b="b"/>
            <a:pathLst>
              <a:path w="5279809" h="2964921">
                <a:moveTo>
                  <a:pt x="0" y="0"/>
                </a:moveTo>
                <a:lnTo>
                  <a:pt x="5279809" y="0"/>
                </a:lnTo>
                <a:lnTo>
                  <a:pt x="5279809" y="2964921"/>
                </a:lnTo>
                <a:lnTo>
                  <a:pt x="0" y="296492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9144000" y="5555919"/>
            <a:ext cx="7004871" cy="3933644"/>
          </a:xfrm>
          <a:custGeom>
            <a:avLst/>
            <a:gdLst/>
            <a:ahLst/>
            <a:cxnLst/>
            <a:rect l="l" t="t" r="r" b="b"/>
            <a:pathLst>
              <a:path w="7004871" h="3933644">
                <a:moveTo>
                  <a:pt x="0" y="0"/>
                </a:moveTo>
                <a:lnTo>
                  <a:pt x="7004871" y="0"/>
                </a:lnTo>
                <a:lnTo>
                  <a:pt x="7004871" y="3933644"/>
                </a:lnTo>
                <a:lnTo>
                  <a:pt x="0" y="393364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5" name="Freeform 5"/>
          <p:cNvSpPr/>
          <p:nvPr/>
        </p:nvSpPr>
        <p:spPr>
          <a:xfrm rot="10435866">
            <a:off x="-4303680" y="-1776262"/>
            <a:ext cx="8259414" cy="4800784"/>
          </a:xfrm>
          <a:custGeom>
            <a:avLst/>
            <a:gdLst/>
            <a:ahLst/>
            <a:cxnLst/>
            <a:rect l="l" t="t" r="r" b="b"/>
            <a:pathLst>
              <a:path w="8259414" h="4800784">
                <a:moveTo>
                  <a:pt x="0" y="0"/>
                </a:moveTo>
                <a:lnTo>
                  <a:pt x="8259414" y="0"/>
                </a:lnTo>
                <a:lnTo>
                  <a:pt x="8259414" y="4800784"/>
                </a:lnTo>
                <a:lnTo>
                  <a:pt x="0" y="4800784"/>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rot="-1249324">
            <a:off x="14521429" y="585534"/>
            <a:ext cx="3594088" cy="1630817"/>
          </a:xfrm>
          <a:custGeom>
            <a:avLst/>
            <a:gdLst/>
            <a:ahLst/>
            <a:cxnLst/>
            <a:rect l="l" t="t" r="r" b="b"/>
            <a:pathLst>
              <a:path w="3594088" h="1630817">
                <a:moveTo>
                  <a:pt x="0" y="0"/>
                </a:moveTo>
                <a:lnTo>
                  <a:pt x="3594087" y="0"/>
                </a:lnTo>
                <a:lnTo>
                  <a:pt x="3594087" y="1630818"/>
                </a:lnTo>
                <a:lnTo>
                  <a:pt x="0" y="163081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494998" y="2259873"/>
            <a:ext cx="1759900" cy="1665305"/>
          </a:xfrm>
          <a:custGeom>
            <a:avLst/>
            <a:gdLst/>
            <a:ahLst/>
            <a:cxnLst/>
            <a:rect l="l" t="t" r="r" b="b"/>
            <a:pathLst>
              <a:path w="1759900" h="1665305">
                <a:moveTo>
                  <a:pt x="0" y="0"/>
                </a:moveTo>
                <a:lnTo>
                  <a:pt x="1759899" y="0"/>
                </a:lnTo>
                <a:lnTo>
                  <a:pt x="1759899" y="1665305"/>
                </a:lnTo>
                <a:lnTo>
                  <a:pt x="0" y="1665305"/>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8" name="Freeform 8"/>
          <p:cNvSpPr/>
          <p:nvPr/>
        </p:nvSpPr>
        <p:spPr>
          <a:xfrm>
            <a:off x="494998" y="7810576"/>
            <a:ext cx="1814982" cy="2147908"/>
          </a:xfrm>
          <a:custGeom>
            <a:avLst/>
            <a:gdLst/>
            <a:ahLst/>
            <a:cxnLst/>
            <a:rect l="l" t="t" r="r" b="b"/>
            <a:pathLst>
              <a:path w="1814982" h="2147908">
                <a:moveTo>
                  <a:pt x="0" y="0"/>
                </a:moveTo>
                <a:lnTo>
                  <a:pt x="1814982" y="0"/>
                </a:lnTo>
                <a:lnTo>
                  <a:pt x="1814982" y="2147908"/>
                </a:lnTo>
                <a:lnTo>
                  <a:pt x="0" y="2147908"/>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Freeform 9"/>
          <p:cNvSpPr/>
          <p:nvPr/>
        </p:nvSpPr>
        <p:spPr>
          <a:xfrm>
            <a:off x="15012157" y="7190949"/>
            <a:ext cx="3275843" cy="2804941"/>
          </a:xfrm>
          <a:custGeom>
            <a:avLst/>
            <a:gdLst/>
            <a:ahLst/>
            <a:cxnLst/>
            <a:rect l="l" t="t" r="r" b="b"/>
            <a:pathLst>
              <a:path w="3275843" h="2804941">
                <a:moveTo>
                  <a:pt x="0" y="0"/>
                </a:moveTo>
                <a:lnTo>
                  <a:pt x="3275843" y="0"/>
                </a:lnTo>
                <a:lnTo>
                  <a:pt x="3275843" y="2804941"/>
                </a:lnTo>
                <a:lnTo>
                  <a:pt x="0" y="2804941"/>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0" name="TextBox 10"/>
          <p:cNvSpPr txBox="1"/>
          <p:nvPr/>
        </p:nvSpPr>
        <p:spPr>
          <a:xfrm>
            <a:off x="10566700" y="5737650"/>
            <a:ext cx="4228550" cy="1201220"/>
          </a:xfrm>
          <a:prstGeom prst="rect">
            <a:avLst/>
          </a:prstGeom>
        </p:spPr>
        <p:txBody>
          <a:bodyPr lIns="0" tIns="0" rIns="0" bIns="0" rtlCol="0" anchor="t">
            <a:spAutoFit/>
          </a:bodyPr>
          <a:lstStyle/>
          <a:p>
            <a:pPr algn="ctr">
              <a:lnSpc>
                <a:spcPts val="4803"/>
              </a:lnSpc>
            </a:pPr>
            <a:r>
              <a:rPr lang="en-US" sz="3431">
                <a:solidFill>
                  <a:srgbClr val="FFFFFF"/>
                </a:solidFill>
                <a:latin typeface="Sniglet"/>
                <a:ea typeface="Sniglet"/>
                <a:cs typeface="Sniglet"/>
                <a:sym typeface="Sniglet"/>
              </a:rPr>
              <a:t>Enabling environments</a:t>
            </a:r>
          </a:p>
        </p:txBody>
      </p:sp>
      <p:sp>
        <p:nvSpPr>
          <p:cNvPr id="11" name="TextBox 11"/>
          <p:cNvSpPr txBox="1"/>
          <p:nvPr/>
        </p:nvSpPr>
        <p:spPr>
          <a:xfrm>
            <a:off x="4186369" y="868502"/>
            <a:ext cx="9915263" cy="651699"/>
          </a:xfrm>
          <a:prstGeom prst="rect">
            <a:avLst/>
          </a:prstGeom>
        </p:spPr>
        <p:txBody>
          <a:bodyPr lIns="0" tIns="0" rIns="0" bIns="0" rtlCol="0" anchor="t">
            <a:spAutoFit/>
          </a:bodyPr>
          <a:lstStyle/>
          <a:p>
            <a:pPr algn="ctr">
              <a:lnSpc>
                <a:spcPts val="4817"/>
              </a:lnSpc>
            </a:pPr>
            <a:r>
              <a:rPr lang="en-US" sz="4915" b="1">
                <a:solidFill>
                  <a:srgbClr val="5D69B4"/>
                </a:solidFill>
                <a:latin typeface="Playpen Sans Bold"/>
                <a:ea typeface="Playpen Sans Bold"/>
                <a:cs typeface="Playpen Sans Bold"/>
                <a:sym typeface="Playpen Sans Bold"/>
              </a:rPr>
              <a:t>Four Guiding Principles</a:t>
            </a:r>
          </a:p>
        </p:txBody>
      </p:sp>
      <p:sp>
        <p:nvSpPr>
          <p:cNvPr id="12" name="TextBox 12"/>
          <p:cNvSpPr txBox="1"/>
          <p:nvPr/>
        </p:nvSpPr>
        <p:spPr>
          <a:xfrm>
            <a:off x="3682525" y="2484445"/>
            <a:ext cx="3486397" cy="683924"/>
          </a:xfrm>
          <a:prstGeom prst="rect">
            <a:avLst/>
          </a:prstGeom>
        </p:spPr>
        <p:txBody>
          <a:bodyPr lIns="0" tIns="0" rIns="0" bIns="0" rtlCol="0" anchor="t">
            <a:spAutoFit/>
          </a:bodyPr>
          <a:lstStyle/>
          <a:p>
            <a:pPr algn="ctr">
              <a:lnSpc>
                <a:spcPts val="5625"/>
              </a:lnSpc>
            </a:pPr>
            <a:r>
              <a:rPr lang="en-US" sz="4018">
                <a:solidFill>
                  <a:srgbClr val="FFFFFF"/>
                </a:solidFill>
                <a:latin typeface="Sniglet"/>
                <a:ea typeface="Sniglet"/>
                <a:cs typeface="Sniglet"/>
                <a:sym typeface="Sniglet"/>
              </a:rPr>
              <a:t>Unique child</a:t>
            </a:r>
          </a:p>
        </p:txBody>
      </p:sp>
      <p:sp>
        <p:nvSpPr>
          <p:cNvPr id="13" name="TextBox 13"/>
          <p:cNvSpPr txBox="1"/>
          <p:nvPr/>
        </p:nvSpPr>
        <p:spPr>
          <a:xfrm>
            <a:off x="2904896" y="3379837"/>
            <a:ext cx="5103799" cy="1452241"/>
          </a:xfrm>
          <a:prstGeom prst="rect">
            <a:avLst/>
          </a:prstGeom>
        </p:spPr>
        <p:txBody>
          <a:bodyPr lIns="0" tIns="0" rIns="0" bIns="0" rtlCol="0" anchor="t">
            <a:spAutoFit/>
          </a:bodyPr>
          <a:lstStyle/>
          <a:p>
            <a:pPr marL="0" lvl="1" indent="0" algn="ctr">
              <a:lnSpc>
                <a:spcPts val="3915"/>
              </a:lnSpc>
              <a:spcBef>
                <a:spcPct val="0"/>
              </a:spcBef>
            </a:pPr>
            <a:r>
              <a:rPr lang="en-US" sz="2796">
                <a:solidFill>
                  <a:srgbClr val="FFFFFF"/>
                </a:solidFill>
                <a:latin typeface="Sniglet"/>
                <a:ea typeface="Sniglet"/>
                <a:cs typeface="Sniglet"/>
                <a:sym typeface="Sniglet"/>
              </a:rPr>
              <a:t>Every child is consistently learning and can be resilient, capable and confident. </a:t>
            </a:r>
          </a:p>
        </p:txBody>
      </p:sp>
      <p:sp>
        <p:nvSpPr>
          <p:cNvPr id="14" name="TextBox 14"/>
          <p:cNvSpPr txBox="1"/>
          <p:nvPr/>
        </p:nvSpPr>
        <p:spPr>
          <a:xfrm>
            <a:off x="9846147" y="2568101"/>
            <a:ext cx="4675308" cy="647781"/>
          </a:xfrm>
          <a:prstGeom prst="rect">
            <a:avLst/>
          </a:prstGeom>
        </p:spPr>
        <p:txBody>
          <a:bodyPr lIns="0" tIns="0" rIns="0" bIns="0" rtlCol="0" anchor="t">
            <a:spAutoFit/>
          </a:bodyPr>
          <a:lstStyle/>
          <a:p>
            <a:pPr algn="ctr">
              <a:lnSpc>
                <a:spcPts val="5379"/>
              </a:lnSpc>
            </a:pPr>
            <a:r>
              <a:rPr lang="en-US" sz="3842">
                <a:solidFill>
                  <a:srgbClr val="FFFFFF"/>
                </a:solidFill>
                <a:latin typeface="Sniglet"/>
                <a:ea typeface="Sniglet"/>
                <a:cs typeface="Sniglet"/>
                <a:sym typeface="Sniglet"/>
              </a:rPr>
              <a:t>Positive relationships</a:t>
            </a:r>
          </a:p>
        </p:txBody>
      </p:sp>
      <p:sp>
        <p:nvSpPr>
          <p:cNvPr id="15" name="TextBox 15"/>
          <p:cNvSpPr txBox="1"/>
          <p:nvPr/>
        </p:nvSpPr>
        <p:spPr>
          <a:xfrm>
            <a:off x="9846147" y="3648395"/>
            <a:ext cx="4880258" cy="993790"/>
          </a:xfrm>
          <a:prstGeom prst="rect">
            <a:avLst/>
          </a:prstGeom>
        </p:spPr>
        <p:txBody>
          <a:bodyPr lIns="0" tIns="0" rIns="0" bIns="0" rtlCol="0" anchor="t">
            <a:spAutoFit/>
          </a:bodyPr>
          <a:lstStyle/>
          <a:p>
            <a:pPr marL="0" lvl="1" indent="0" algn="ctr">
              <a:lnSpc>
                <a:spcPts val="4024"/>
              </a:lnSpc>
              <a:spcBef>
                <a:spcPct val="0"/>
              </a:spcBef>
            </a:pPr>
            <a:r>
              <a:rPr lang="en-US" sz="2874">
                <a:solidFill>
                  <a:srgbClr val="FFFFFF"/>
                </a:solidFill>
                <a:latin typeface="Sniglet"/>
                <a:ea typeface="Sniglet"/>
                <a:cs typeface="Sniglet"/>
                <a:sym typeface="Sniglet"/>
              </a:rPr>
              <a:t>This is the way children learn to be strong and independent.</a:t>
            </a:r>
          </a:p>
        </p:txBody>
      </p:sp>
      <p:sp>
        <p:nvSpPr>
          <p:cNvPr id="16" name="TextBox 16"/>
          <p:cNvSpPr txBox="1"/>
          <p:nvPr/>
        </p:nvSpPr>
        <p:spPr>
          <a:xfrm>
            <a:off x="10086940" y="7175277"/>
            <a:ext cx="5188070" cy="1893868"/>
          </a:xfrm>
          <a:prstGeom prst="rect">
            <a:avLst/>
          </a:prstGeom>
        </p:spPr>
        <p:txBody>
          <a:bodyPr lIns="0" tIns="0" rIns="0" bIns="0" rtlCol="0" anchor="t">
            <a:spAutoFit/>
          </a:bodyPr>
          <a:lstStyle/>
          <a:p>
            <a:pPr marL="0" lvl="1" indent="0" algn="ctr">
              <a:lnSpc>
                <a:spcPts val="3763"/>
              </a:lnSpc>
              <a:spcBef>
                <a:spcPct val="0"/>
              </a:spcBef>
            </a:pPr>
            <a:r>
              <a:rPr lang="en-US" sz="2688">
                <a:solidFill>
                  <a:srgbClr val="FFFFFF"/>
                </a:solidFill>
                <a:latin typeface="Sniglet"/>
                <a:ea typeface="Sniglet"/>
                <a:cs typeface="Sniglet"/>
                <a:sym typeface="Sniglet"/>
              </a:rPr>
              <a:t>Experiences which respond to needs alongside strong partnerships between practitioners and parents/carers.</a:t>
            </a:r>
          </a:p>
        </p:txBody>
      </p:sp>
      <p:sp>
        <p:nvSpPr>
          <p:cNvPr id="17" name="Freeform 17"/>
          <p:cNvSpPr/>
          <p:nvPr/>
        </p:nvSpPr>
        <p:spPr>
          <a:xfrm>
            <a:off x="2904896" y="5852766"/>
            <a:ext cx="5543779" cy="3113156"/>
          </a:xfrm>
          <a:custGeom>
            <a:avLst/>
            <a:gdLst/>
            <a:ahLst/>
            <a:cxnLst/>
            <a:rect l="l" t="t" r="r" b="b"/>
            <a:pathLst>
              <a:path w="5543779" h="3113156">
                <a:moveTo>
                  <a:pt x="0" y="0"/>
                </a:moveTo>
                <a:lnTo>
                  <a:pt x="5543779" y="0"/>
                </a:lnTo>
                <a:lnTo>
                  <a:pt x="5543779" y="3113156"/>
                </a:lnTo>
                <a:lnTo>
                  <a:pt x="0" y="311315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8" name="TextBox 18"/>
          <p:cNvSpPr txBox="1"/>
          <p:nvPr/>
        </p:nvSpPr>
        <p:spPr>
          <a:xfrm>
            <a:off x="3104671" y="6242289"/>
            <a:ext cx="4675308" cy="1326488"/>
          </a:xfrm>
          <a:prstGeom prst="rect">
            <a:avLst/>
          </a:prstGeom>
        </p:spPr>
        <p:txBody>
          <a:bodyPr lIns="0" tIns="0" rIns="0" bIns="0" rtlCol="0" anchor="t">
            <a:spAutoFit/>
          </a:bodyPr>
          <a:lstStyle/>
          <a:p>
            <a:pPr algn="ctr">
              <a:lnSpc>
                <a:spcPts val="5379"/>
              </a:lnSpc>
            </a:pPr>
            <a:r>
              <a:rPr lang="en-US" sz="3842">
                <a:solidFill>
                  <a:srgbClr val="FFFFFF"/>
                </a:solidFill>
                <a:latin typeface="Sniglet"/>
                <a:ea typeface="Sniglet"/>
                <a:cs typeface="Sniglet"/>
                <a:sym typeface="Sniglet"/>
              </a:rPr>
              <a:t>Different rates of learning</a:t>
            </a:r>
          </a:p>
        </p:txBody>
      </p:sp>
      <p:sp>
        <p:nvSpPr>
          <p:cNvPr id="19" name="TextBox 19"/>
          <p:cNvSpPr txBox="1"/>
          <p:nvPr/>
        </p:nvSpPr>
        <p:spPr>
          <a:xfrm>
            <a:off x="3016666" y="7753426"/>
            <a:ext cx="4880258" cy="993790"/>
          </a:xfrm>
          <a:prstGeom prst="rect">
            <a:avLst/>
          </a:prstGeom>
        </p:spPr>
        <p:txBody>
          <a:bodyPr lIns="0" tIns="0" rIns="0" bIns="0" rtlCol="0" anchor="t">
            <a:spAutoFit/>
          </a:bodyPr>
          <a:lstStyle/>
          <a:p>
            <a:pPr marL="0" lvl="1" indent="0" algn="ctr">
              <a:lnSpc>
                <a:spcPts val="4024"/>
              </a:lnSpc>
              <a:spcBef>
                <a:spcPct val="0"/>
              </a:spcBef>
            </a:pPr>
            <a:r>
              <a:rPr lang="en-US" sz="2874">
                <a:solidFill>
                  <a:srgbClr val="FFFFFF"/>
                </a:solidFill>
                <a:latin typeface="Sniglet"/>
                <a:ea typeface="Sniglet"/>
                <a:cs typeface="Sniglet"/>
                <a:sym typeface="Sniglet"/>
              </a:rPr>
              <a:t>Children develop and learn in different ways and times.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3F0"/>
        </a:solidFill>
        <a:effectLst/>
      </p:bgPr>
    </p:bg>
    <p:spTree>
      <p:nvGrpSpPr>
        <p:cNvPr id="1" name=""/>
        <p:cNvGrpSpPr/>
        <p:nvPr/>
      </p:nvGrpSpPr>
      <p:grpSpPr>
        <a:xfrm>
          <a:off x="0" y="0"/>
          <a:ext cx="0" cy="0"/>
          <a:chOff x="0" y="0"/>
          <a:chExt cx="0" cy="0"/>
        </a:xfrm>
      </p:grpSpPr>
      <p:sp>
        <p:nvSpPr>
          <p:cNvPr id="5" name="Freeform 5"/>
          <p:cNvSpPr/>
          <p:nvPr/>
        </p:nvSpPr>
        <p:spPr>
          <a:xfrm rot="1155074">
            <a:off x="16620488" y="229155"/>
            <a:ext cx="1675080" cy="1724664"/>
          </a:xfrm>
          <a:custGeom>
            <a:avLst/>
            <a:gdLst/>
            <a:ahLst/>
            <a:cxnLst/>
            <a:rect l="l" t="t" r="r" b="b"/>
            <a:pathLst>
              <a:path w="1675080" h="1724664">
                <a:moveTo>
                  <a:pt x="0" y="0"/>
                </a:moveTo>
                <a:lnTo>
                  <a:pt x="1675079" y="0"/>
                </a:lnTo>
                <a:lnTo>
                  <a:pt x="1675079" y="1724664"/>
                </a:lnTo>
                <a:lnTo>
                  <a:pt x="0" y="172466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6" name="Freeform 6"/>
          <p:cNvSpPr/>
          <p:nvPr/>
        </p:nvSpPr>
        <p:spPr>
          <a:xfrm flipH="1">
            <a:off x="0" y="8410401"/>
            <a:ext cx="1734092" cy="1695798"/>
          </a:xfrm>
          <a:custGeom>
            <a:avLst/>
            <a:gdLst/>
            <a:ahLst/>
            <a:cxnLst/>
            <a:rect l="l" t="t" r="r" b="b"/>
            <a:pathLst>
              <a:path w="1734092" h="1695798">
                <a:moveTo>
                  <a:pt x="1734092" y="0"/>
                </a:moveTo>
                <a:lnTo>
                  <a:pt x="0" y="0"/>
                </a:lnTo>
                <a:lnTo>
                  <a:pt x="0" y="1695798"/>
                </a:lnTo>
                <a:lnTo>
                  <a:pt x="1734092" y="1695798"/>
                </a:lnTo>
                <a:lnTo>
                  <a:pt x="1734092"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8" name="TextBox 8"/>
          <p:cNvSpPr txBox="1"/>
          <p:nvPr/>
        </p:nvSpPr>
        <p:spPr>
          <a:xfrm>
            <a:off x="5194773" y="750475"/>
            <a:ext cx="9915263" cy="651699"/>
          </a:xfrm>
          <a:prstGeom prst="rect">
            <a:avLst/>
          </a:prstGeom>
        </p:spPr>
        <p:txBody>
          <a:bodyPr lIns="0" tIns="0" rIns="0" bIns="0" rtlCol="0" anchor="t">
            <a:spAutoFit/>
          </a:bodyPr>
          <a:lstStyle/>
          <a:p>
            <a:pPr algn="l">
              <a:lnSpc>
                <a:spcPts val="4817"/>
              </a:lnSpc>
            </a:pPr>
            <a:r>
              <a:rPr lang="en-US" sz="4915" b="1">
                <a:solidFill>
                  <a:srgbClr val="5D69B4"/>
                </a:solidFill>
                <a:latin typeface="Playpen Sans Bold"/>
                <a:ea typeface="Playpen Sans Bold"/>
                <a:cs typeface="Playpen Sans Bold"/>
                <a:sym typeface="Playpen Sans Bold"/>
              </a:rPr>
              <a:t>The seven areas in EYFS</a:t>
            </a:r>
          </a:p>
        </p:txBody>
      </p:sp>
      <p:sp>
        <p:nvSpPr>
          <p:cNvPr id="9" name="TextBox 9"/>
          <p:cNvSpPr txBox="1"/>
          <p:nvPr/>
        </p:nvSpPr>
        <p:spPr>
          <a:xfrm>
            <a:off x="2260083" y="1793370"/>
            <a:ext cx="13256102" cy="9860547"/>
          </a:xfrm>
          <a:prstGeom prst="rect">
            <a:avLst/>
          </a:prstGeom>
        </p:spPr>
        <p:txBody>
          <a:bodyPr lIns="0" tIns="0" rIns="0" bIns="0" rtlCol="0" anchor="t">
            <a:spAutoFit/>
          </a:bodyPr>
          <a:lstStyle/>
          <a:p>
            <a:pPr marL="0" lvl="1" indent="0" algn="l">
              <a:lnSpc>
                <a:spcPts val="4605"/>
              </a:lnSpc>
              <a:spcBef>
                <a:spcPct val="0"/>
              </a:spcBef>
            </a:pPr>
            <a:r>
              <a:rPr lang="en-US" sz="3289">
                <a:solidFill>
                  <a:srgbClr val="5D69B4"/>
                </a:solidFill>
                <a:latin typeface="Sniglet"/>
                <a:ea typeface="Sniglet"/>
                <a:cs typeface="Sniglet"/>
                <a:sym typeface="Sniglet"/>
              </a:rPr>
              <a:t>Three prime areas...</a:t>
            </a:r>
          </a:p>
          <a:p>
            <a:pPr algn="l">
              <a:lnSpc>
                <a:spcPts val="4605"/>
              </a:lnSpc>
              <a:spcBef>
                <a:spcPct val="0"/>
              </a:spcBef>
            </a:pPr>
            <a:endParaRPr lang="en-US" sz="3289">
              <a:solidFill>
                <a:srgbClr val="5D69B4"/>
              </a:solidFill>
              <a:latin typeface="Sniglet"/>
              <a:ea typeface="Sniglet"/>
              <a:cs typeface="Sniglet"/>
              <a:sym typeface="Sniglet"/>
            </a:endParaRPr>
          </a:p>
          <a:p>
            <a:pPr marL="710201" lvl="1" indent="-355101" algn="l">
              <a:lnSpc>
                <a:spcPts val="4605"/>
              </a:lnSpc>
              <a:spcBef>
                <a:spcPct val="0"/>
              </a:spcBef>
              <a:buFont typeface="Arial"/>
              <a:buChar char="•"/>
            </a:pPr>
            <a:r>
              <a:rPr lang="en-US" sz="3289" u="none" strike="noStrike">
                <a:solidFill>
                  <a:srgbClr val="CB3626"/>
                </a:solidFill>
                <a:latin typeface="Sniglet"/>
                <a:ea typeface="Sniglet"/>
                <a:cs typeface="Sniglet"/>
                <a:sym typeface="Sniglet"/>
              </a:rPr>
              <a:t>Communication and Language</a:t>
            </a:r>
          </a:p>
          <a:p>
            <a:pPr algn="l">
              <a:lnSpc>
                <a:spcPts val="4605"/>
              </a:lnSpc>
              <a:spcBef>
                <a:spcPct val="0"/>
              </a:spcBef>
            </a:pPr>
            <a:r>
              <a:rPr lang="en-US" sz="3289" u="none" strike="noStrike">
                <a:solidFill>
                  <a:srgbClr val="5D69B4"/>
                </a:solidFill>
                <a:latin typeface="Sniglet"/>
                <a:ea typeface="Sniglet"/>
                <a:cs typeface="Sniglet"/>
                <a:sym typeface="Sniglet"/>
              </a:rPr>
              <a:t>Listening, Attention and Understanding</a:t>
            </a:r>
          </a:p>
          <a:p>
            <a:pPr algn="l">
              <a:lnSpc>
                <a:spcPts val="4605"/>
              </a:lnSpc>
              <a:spcBef>
                <a:spcPct val="0"/>
              </a:spcBef>
            </a:pPr>
            <a:r>
              <a:rPr lang="en-US" sz="3289" u="none" strike="noStrike">
                <a:solidFill>
                  <a:srgbClr val="5D69B4"/>
                </a:solidFill>
                <a:latin typeface="Sniglet"/>
                <a:ea typeface="Sniglet"/>
                <a:cs typeface="Sniglet"/>
                <a:sym typeface="Sniglet"/>
              </a:rPr>
              <a:t>Speaking</a:t>
            </a:r>
          </a:p>
          <a:p>
            <a:pPr algn="l">
              <a:lnSpc>
                <a:spcPts val="4605"/>
              </a:lnSpc>
              <a:spcBef>
                <a:spcPct val="0"/>
              </a:spcBef>
            </a:pPr>
            <a:endParaRPr lang="en-US" sz="3289" u="none" strike="noStrike">
              <a:solidFill>
                <a:srgbClr val="5D69B4"/>
              </a:solidFill>
              <a:latin typeface="Sniglet"/>
              <a:ea typeface="Sniglet"/>
              <a:cs typeface="Sniglet"/>
              <a:sym typeface="Sniglet"/>
            </a:endParaRPr>
          </a:p>
          <a:p>
            <a:pPr marL="710201" lvl="1" indent="-355101" algn="l">
              <a:lnSpc>
                <a:spcPts val="4605"/>
              </a:lnSpc>
              <a:spcBef>
                <a:spcPct val="0"/>
              </a:spcBef>
              <a:buFont typeface="Arial"/>
              <a:buChar char="•"/>
            </a:pPr>
            <a:r>
              <a:rPr lang="en-US" sz="3289" u="none" strike="noStrike">
                <a:solidFill>
                  <a:srgbClr val="CB3626"/>
                </a:solidFill>
                <a:latin typeface="Sniglet"/>
                <a:ea typeface="Sniglet"/>
                <a:cs typeface="Sniglet"/>
                <a:sym typeface="Sniglet"/>
              </a:rPr>
              <a:t>Personal, Social and Emotional Development</a:t>
            </a:r>
          </a:p>
          <a:p>
            <a:pPr algn="l">
              <a:lnSpc>
                <a:spcPts val="4605"/>
              </a:lnSpc>
              <a:spcBef>
                <a:spcPct val="0"/>
              </a:spcBef>
            </a:pPr>
            <a:r>
              <a:rPr lang="en-US" sz="3289" u="none" strike="noStrike">
                <a:solidFill>
                  <a:srgbClr val="5D69B4"/>
                </a:solidFill>
                <a:latin typeface="Sniglet"/>
                <a:ea typeface="Sniglet"/>
                <a:cs typeface="Sniglet"/>
                <a:sym typeface="Sniglet"/>
              </a:rPr>
              <a:t>Self-regulation</a:t>
            </a:r>
          </a:p>
          <a:p>
            <a:pPr algn="l">
              <a:lnSpc>
                <a:spcPts val="4605"/>
              </a:lnSpc>
              <a:spcBef>
                <a:spcPct val="0"/>
              </a:spcBef>
            </a:pPr>
            <a:r>
              <a:rPr lang="en-US" sz="3289" u="none" strike="noStrike">
                <a:solidFill>
                  <a:srgbClr val="5D69B4"/>
                </a:solidFill>
                <a:latin typeface="Sniglet"/>
                <a:ea typeface="Sniglet"/>
                <a:cs typeface="Sniglet"/>
                <a:sym typeface="Sniglet"/>
              </a:rPr>
              <a:t>Managing Self</a:t>
            </a:r>
          </a:p>
          <a:p>
            <a:pPr algn="l">
              <a:lnSpc>
                <a:spcPts val="4605"/>
              </a:lnSpc>
              <a:spcBef>
                <a:spcPct val="0"/>
              </a:spcBef>
            </a:pPr>
            <a:r>
              <a:rPr lang="en-US" sz="3289" u="none" strike="noStrike">
                <a:solidFill>
                  <a:srgbClr val="5D69B4"/>
                </a:solidFill>
                <a:latin typeface="Sniglet"/>
                <a:ea typeface="Sniglet"/>
                <a:cs typeface="Sniglet"/>
                <a:sym typeface="Sniglet"/>
              </a:rPr>
              <a:t>Building Relationships</a:t>
            </a:r>
          </a:p>
          <a:p>
            <a:pPr algn="l">
              <a:lnSpc>
                <a:spcPts val="4605"/>
              </a:lnSpc>
              <a:spcBef>
                <a:spcPct val="0"/>
              </a:spcBef>
            </a:pPr>
            <a:endParaRPr lang="en-US" sz="3289" u="none" strike="noStrike">
              <a:solidFill>
                <a:srgbClr val="5D69B4"/>
              </a:solidFill>
              <a:latin typeface="Sniglet"/>
              <a:ea typeface="Sniglet"/>
              <a:cs typeface="Sniglet"/>
              <a:sym typeface="Sniglet"/>
            </a:endParaRPr>
          </a:p>
          <a:p>
            <a:pPr marL="710201" lvl="1" indent="-355101" algn="l">
              <a:lnSpc>
                <a:spcPts val="4605"/>
              </a:lnSpc>
              <a:spcBef>
                <a:spcPct val="0"/>
              </a:spcBef>
              <a:buFont typeface="Arial"/>
              <a:buChar char="•"/>
            </a:pPr>
            <a:r>
              <a:rPr lang="en-US" sz="3289" u="none" strike="noStrike">
                <a:solidFill>
                  <a:srgbClr val="CB3626"/>
                </a:solidFill>
                <a:latin typeface="Sniglet"/>
                <a:ea typeface="Sniglet"/>
                <a:cs typeface="Sniglet"/>
                <a:sym typeface="Sniglet"/>
              </a:rPr>
              <a:t>Physical Development</a:t>
            </a:r>
          </a:p>
          <a:p>
            <a:pPr algn="l">
              <a:lnSpc>
                <a:spcPts val="4605"/>
              </a:lnSpc>
              <a:spcBef>
                <a:spcPct val="0"/>
              </a:spcBef>
            </a:pPr>
            <a:r>
              <a:rPr lang="en-US" sz="3289" u="none" strike="noStrike">
                <a:solidFill>
                  <a:srgbClr val="5D69B4"/>
                </a:solidFill>
                <a:latin typeface="Sniglet"/>
                <a:ea typeface="Sniglet"/>
                <a:cs typeface="Sniglet"/>
                <a:sym typeface="Sniglet"/>
              </a:rPr>
              <a:t>Gross motor skills</a:t>
            </a:r>
          </a:p>
          <a:p>
            <a:pPr algn="l">
              <a:lnSpc>
                <a:spcPts val="4605"/>
              </a:lnSpc>
            </a:pPr>
            <a:r>
              <a:rPr lang="en-US" sz="3289" u="none" strike="noStrike">
                <a:solidFill>
                  <a:srgbClr val="5D69B4"/>
                </a:solidFill>
                <a:latin typeface="Sniglet"/>
                <a:ea typeface="Sniglet"/>
                <a:cs typeface="Sniglet"/>
                <a:sym typeface="Sniglet"/>
              </a:rPr>
              <a:t>Fine motor skills</a:t>
            </a:r>
          </a:p>
          <a:p>
            <a:pPr algn="l">
              <a:lnSpc>
                <a:spcPts val="4605"/>
              </a:lnSpc>
            </a:pPr>
            <a:endParaRPr lang="en-US" sz="3289" u="none" strike="noStrike">
              <a:solidFill>
                <a:srgbClr val="5D69B4"/>
              </a:solidFill>
              <a:latin typeface="Sniglet"/>
              <a:ea typeface="Sniglet"/>
              <a:cs typeface="Sniglet"/>
              <a:sym typeface="Sniglet"/>
            </a:endParaRPr>
          </a:p>
          <a:p>
            <a:pPr algn="l">
              <a:lnSpc>
                <a:spcPts val="4605"/>
              </a:lnSpc>
            </a:pPr>
            <a:endParaRPr lang="en-US" sz="3289" u="none" strike="noStrike">
              <a:solidFill>
                <a:srgbClr val="5D69B4"/>
              </a:solidFill>
              <a:latin typeface="Sniglet"/>
              <a:ea typeface="Sniglet"/>
              <a:cs typeface="Sniglet"/>
              <a:sym typeface="Sniglet"/>
            </a:endParaRPr>
          </a:p>
          <a:p>
            <a:pPr algn="l">
              <a:lnSpc>
                <a:spcPts val="4605"/>
              </a:lnSpc>
            </a:pPr>
            <a:endParaRPr lang="en-US" sz="3289" u="none" strike="noStrike">
              <a:solidFill>
                <a:srgbClr val="5D69B4"/>
              </a:solidFill>
              <a:latin typeface="Sniglet"/>
              <a:ea typeface="Sniglet"/>
              <a:cs typeface="Sniglet"/>
              <a:sym typeface="Sniglet"/>
            </a:endParaRPr>
          </a:p>
        </p:txBody>
      </p:sp>
      <p:sp>
        <p:nvSpPr>
          <p:cNvPr id="10" name="TextBox 10"/>
          <p:cNvSpPr txBox="1"/>
          <p:nvPr/>
        </p:nvSpPr>
        <p:spPr>
          <a:xfrm>
            <a:off x="12948300" y="7360483"/>
            <a:ext cx="5135770" cy="2391980"/>
          </a:xfrm>
          <a:prstGeom prst="rect">
            <a:avLst/>
          </a:prstGeom>
        </p:spPr>
        <p:txBody>
          <a:bodyPr lIns="0" tIns="0" rIns="0" bIns="0" rtlCol="0" anchor="t">
            <a:spAutoFit/>
          </a:bodyPr>
          <a:lstStyle/>
          <a:p>
            <a:pPr algn="ctr">
              <a:lnSpc>
                <a:spcPts val="4719"/>
              </a:lnSpc>
            </a:pPr>
            <a:r>
              <a:rPr lang="en-US" sz="4815" b="1" dirty="0">
                <a:solidFill>
                  <a:srgbClr val="5D69B4"/>
                </a:solidFill>
                <a:latin typeface="Playpen Sans Bold"/>
                <a:ea typeface="Playpen Sans Bold"/>
                <a:cs typeface="Playpen Sans Bold"/>
                <a:sym typeface="Playpen Sans Bold"/>
              </a:rPr>
              <a:t>These areas underpin the four specific areas.</a:t>
            </a:r>
          </a:p>
        </p:txBody>
      </p:sp>
      <p:sp>
        <p:nvSpPr>
          <p:cNvPr id="11" name="TextBox 11"/>
          <p:cNvSpPr txBox="1"/>
          <p:nvPr/>
        </p:nvSpPr>
        <p:spPr>
          <a:xfrm>
            <a:off x="12801600" y="2476500"/>
            <a:ext cx="5135770" cy="2982530"/>
          </a:xfrm>
          <a:prstGeom prst="rect">
            <a:avLst/>
          </a:prstGeom>
        </p:spPr>
        <p:txBody>
          <a:bodyPr lIns="0" tIns="0" rIns="0" bIns="0" rtlCol="0" anchor="t">
            <a:spAutoFit/>
          </a:bodyPr>
          <a:lstStyle/>
          <a:p>
            <a:pPr algn="ctr">
              <a:lnSpc>
                <a:spcPts val="4719"/>
              </a:lnSpc>
            </a:pPr>
            <a:r>
              <a:rPr lang="en-US" sz="4815" b="1" dirty="0">
                <a:solidFill>
                  <a:srgbClr val="5D69B4"/>
                </a:solidFill>
                <a:latin typeface="Playpen Sans Bold"/>
                <a:ea typeface="Playpen Sans Bold"/>
                <a:cs typeface="Playpen Sans Bold"/>
                <a:sym typeface="Playpen Sans Bold"/>
              </a:rPr>
              <a:t>These areas are fundamental and support development in all other areas.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3F0"/>
        </a:solidFill>
        <a:effectLst/>
      </p:bgPr>
    </p:bg>
    <p:spTree>
      <p:nvGrpSpPr>
        <p:cNvPr id="1" name=""/>
        <p:cNvGrpSpPr/>
        <p:nvPr/>
      </p:nvGrpSpPr>
      <p:grpSpPr>
        <a:xfrm>
          <a:off x="0" y="0"/>
          <a:ext cx="0" cy="0"/>
          <a:chOff x="0" y="0"/>
          <a:chExt cx="0" cy="0"/>
        </a:xfrm>
      </p:grpSpPr>
      <p:sp>
        <p:nvSpPr>
          <p:cNvPr id="7" name="Freeform 7"/>
          <p:cNvSpPr/>
          <p:nvPr/>
        </p:nvSpPr>
        <p:spPr>
          <a:xfrm rot="-450176">
            <a:off x="14974082" y="1221760"/>
            <a:ext cx="2637312" cy="3102720"/>
          </a:xfrm>
          <a:custGeom>
            <a:avLst/>
            <a:gdLst/>
            <a:ahLst/>
            <a:cxnLst/>
            <a:rect l="l" t="t" r="r" b="b"/>
            <a:pathLst>
              <a:path w="2637312" h="3102720">
                <a:moveTo>
                  <a:pt x="0" y="0"/>
                </a:moveTo>
                <a:lnTo>
                  <a:pt x="2637312" y="0"/>
                </a:lnTo>
                <a:lnTo>
                  <a:pt x="2637312" y="3102720"/>
                </a:lnTo>
                <a:lnTo>
                  <a:pt x="0" y="3102720"/>
                </a:lnTo>
                <a:lnTo>
                  <a:pt x="0" y="0"/>
                </a:lnTo>
                <a:close/>
              </a:path>
            </a:pathLst>
          </a:custGeom>
          <a:blipFill>
            <a:blip r:embed="rId2"/>
            <a:stretch>
              <a:fillRect/>
            </a:stretch>
          </a:blipFill>
        </p:spPr>
        <p:txBody>
          <a:bodyPr/>
          <a:lstStyle/>
          <a:p>
            <a:endParaRPr lang="en-GB"/>
          </a:p>
        </p:txBody>
      </p:sp>
      <p:sp>
        <p:nvSpPr>
          <p:cNvPr id="9" name="TextBox 9"/>
          <p:cNvSpPr txBox="1"/>
          <p:nvPr/>
        </p:nvSpPr>
        <p:spPr>
          <a:xfrm>
            <a:off x="1465798" y="436297"/>
            <a:ext cx="4326750" cy="8117472"/>
          </a:xfrm>
          <a:prstGeom prst="rect">
            <a:avLst/>
          </a:prstGeom>
        </p:spPr>
        <p:txBody>
          <a:bodyPr lIns="0" tIns="0" rIns="0" bIns="0" rtlCol="0" anchor="t">
            <a:spAutoFit/>
          </a:bodyPr>
          <a:lstStyle/>
          <a:p>
            <a:pPr marL="0" lvl="1" indent="0" algn="l">
              <a:lnSpc>
                <a:spcPts val="4605"/>
              </a:lnSpc>
              <a:spcBef>
                <a:spcPct val="0"/>
              </a:spcBef>
            </a:pPr>
            <a:r>
              <a:rPr lang="en-US" sz="3289" dirty="0">
                <a:solidFill>
                  <a:srgbClr val="5D69B4"/>
                </a:solidFill>
                <a:latin typeface="Sniglet"/>
                <a:ea typeface="Sniglet"/>
                <a:cs typeface="Sniglet"/>
                <a:sym typeface="Sniglet"/>
              </a:rPr>
              <a:t>Four specific areas...</a:t>
            </a:r>
          </a:p>
          <a:p>
            <a:pPr algn="l">
              <a:lnSpc>
                <a:spcPts val="4605"/>
              </a:lnSpc>
              <a:spcBef>
                <a:spcPct val="0"/>
              </a:spcBef>
            </a:pPr>
            <a:endParaRPr lang="en-US" sz="3289" dirty="0">
              <a:solidFill>
                <a:srgbClr val="5D69B4"/>
              </a:solidFill>
              <a:latin typeface="Sniglet"/>
              <a:ea typeface="Sniglet"/>
              <a:cs typeface="Sniglet"/>
              <a:sym typeface="Sniglet"/>
            </a:endParaRPr>
          </a:p>
          <a:p>
            <a:pPr marL="710201" lvl="1" indent="-355101" algn="l">
              <a:lnSpc>
                <a:spcPts val="4605"/>
              </a:lnSpc>
              <a:buFont typeface="Arial"/>
              <a:buChar char="•"/>
            </a:pPr>
            <a:r>
              <a:rPr lang="en-US" sz="3289" u="none" strike="noStrike" dirty="0">
                <a:solidFill>
                  <a:srgbClr val="CB3626"/>
                </a:solidFill>
                <a:latin typeface="Sniglet"/>
                <a:ea typeface="Sniglet"/>
                <a:cs typeface="Sniglet"/>
                <a:sym typeface="Sniglet"/>
              </a:rPr>
              <a:t>Literacy                                                      </a:t>
            </a:r>
          </a:p>
          <a:p>
            <a:pPr algn="l">
              <a:lnSpc>
                <a:spcPts val="4605"/>
              </a:lnSpc>
              <a:spcBef>
                <a:spcPct val="0"/>
              </a:spcBef>
            </a:pPr>
            <a:r>
              <a:rPr lang="en-US" sz="3289" u="none" strike="noStrike" dirty="0">
                <a:solidFill>
                  <a:srgbClr val="5D69B4"/>
                </a:solidFill>
                <a:latin typeface="Sniglet"/>
                <a:ea typeface="Sniglet"/>
                <a:cs typeface="Sniglet"/>
                <a:sym typeface="Sniglet"/>
              </a:rPr>
              <a:t>Comprehension</a:t>
            </a:r>
          </a:p>
          <a:p>
            <a:pPr algn="l">
              <a:lnSpc>
                <a:spcPts val="4605"/>
              </a:lnSpc>
              <a:spcBef>
                <a:spcPct val="0"/>
              </a:spcBef>
            </a:pPr>
            <a:r>
              <a:rPr lang="en-US" sz="3289" u="none" strike="noStrike" dirty="0">
                <a:solidFill>
                  <a:srgbClr val="5D69B4"/>
                </a:solidFill>
                <a:latin typeface="Sniglet"/>
                <a:ea typeface="Sniglet"/>
                <a:cs typeface="Sniglet"/>
                <a:sym typeface="Sniglet"/>
              </a:rPr>
              <a:t>Word reading</a:t>
            </a:r>
          </a:p>
          <a:p>
            <a:pPr algn="l">
              <a:lnSpc>
                <a:spcPts val="4605"/>
              </a:lnSpc>
              <a:spcBef>
                <a:spcPct val="0"/>
              </a:spcBef>
            </a:pPr>
            <a:r>
              <a:rPr lang="en-US" sz="3289" u="none" strike="noStrike" dirty="0">
                <a:solidFill>
                  <a:srgbClr val="5D69B4"/>
                </a:solidFill>
                <a:latin typeface="Sniglet"/>
                <a:ea typeface="Sniglet"/>
                <a:cs typeface="Sniglet"/>
                <a:sym typeface="Sniglet"/>
              </a:rPr>
              <a:t>Writing</a:t>
            </a:r>
          </a:p>
          <a:p>
            <a:pPr algn="l">
              <a:lnSpc>
                <a:spcPts val="4605"/>
              </a:lnSpc>
              <a:spcBef>
                <a:spcPct val="0"/>
              </a:spcBef>
            </a:pPr>
            <a:endParaRPr lang="en-US" sz="3289" u="none" strike="noStrike" dirty="0">
              <a:solidFill>
                <a:srgbClr val="5D69B4"/>
              </a:solidFill>
              <a:latin typeface="Sniglet"/>
              <a:ea typeface="Sniglet"/>
              <a:cs typeface="Sniglet"/>
              <a:sym typeface="Sniglet"/>
            </a:endParaRPr>
          </a:p>
          <a:p>
            <a:pPr marL="710201" lvl="1" indent="-355101" algn="l">
              <a:lnSpc>
                <a:spcPts val="4605"/>
              </a:lnSpc>
              <a:spcBef>
                <a:spcPct val="0"/>
              </a:spcBef>
              <a:buFont typeface="Arial"/>
              <a:buChar char="•"/>
            </a:pPr>
            <a:r>
              <a:rPr lang="en-US" sz="3289" u="none" strike="noStrike" dirty="0">
                <a:solidFill>
                  <a:srgbClr val="CB3626"/>
                </a:solidFill>
                <a:latin typeface="Sniglet"/>
                <a:ea typeface="Sniglet"/>
                <a:cs typeface="Sniglet"/>
                <a:sym typeface="Sniglet"/>
              </a:rPr>
              <a:t>Mathematics</a:t>
            </a:r>
          </a:p>
          <a:p>
            <a:pPr algn="l">
              <a:lnSpc>
                <a:spcPts val="4605"/>
              </a:lnSpc>
              <a:spcBef>
                <a:spcPct val="0"/>
              </a:spcBef>
            </a:pPr>
            <a:r>
              <a:rPr lang="en-US" sz="3289" u="none" strike="noStrike" dirty="0">
                <a:solidFill>
                  <a:srgbClr val="5D69B4"/>
                </a:solidFill>
                <a:latin typeface="Sniglet"/>
                <a:ea typeface="Sniglet"/>
                <a:cs typeface="Sniglet"/>
                <a:sym typeface="Sniglet"/>
              </a:rPr>
              <a:t>Numbers</a:t>
            </a:r>
          </a:p>
          <a:p>
            <a:pPr algn="l">
              <a:lnSpc>
                <a:spcPts val="4605"/>
              </a:lnSpc>
              <a:spcBef>
                <a:spcPct val="0"/>
              </a:spcBef>
            </a:pPr>
            <a:r>
              <a:rPr lang="en-US" sz="3289" u="none" strike="noStrike" dirty="0">
                <a:solidFill>
                  <a:srgbClr val="5D69B4"/>
                </a:solidFill>
                <a:latin typeface="Sniglet"/>
                <a:ea typeface="Sniglet"/>
                <a:cs typeface="Sniglet"/>
                <a:sym typeface="Sniglet"/>
              </a:rPr>
              <a:t>Numerical Patterns</a:t>
            </a:r>
          </a:p>
          <a:p>
            <a:pPr algn="l">
              <a:lnSpc>
                <a:spcPts val="4605"/>
              </a:lnSpc>
            </a:pPr>
            <a:endParaRPr lang="en-US" sz="3289" u="none" strike="noStrike" dirty="0">
              <a:solidFill>
                <a:srgbClr val="5D69B4"/>
              </a:solidFill>
              <a:latin typeface="Sniglet"/>
              <a:ea typeface="Sniglet"/>
              <a:cs typeface="Sniglet"/>
              <a:sym typeface="Sniglet"/>
            </a:endParaRPr>
          </a:p>
          <a:p>
            <a:pPr algn="l">
              <a:lnSpc>
                <a:spcPts val="4605"/>
              </a:lnSpc>
            </a:pPr>
            <a:endParaRPr lang="en-US" sz="3289" u="none" strike="noStrike" dirty="0">
              <a:solidFill>
                <a:srgbClr val="5D69B4"/>
              </a:solidFill>
              <a:latin typeface="Sniglet"/>
              <a:ea typeface="Sniglet"/>
              <a:cs typeface="Sniglet"/>
              <a:sym typeface="Sniglet"/>
            </a:endParaRPr>
          </a:p>
          <a:p>
            <a:pPr algn="l">
              <a:lnSpc>
                <a:spcPts val="4605"/>
              </a:lnSpc>
            </a:pPr>
            <a:endParaRPr lang="en-US" sz="3289" u="none" strike="noStrike" dirty="0">
              <a:solidFill>
                <a:srgbClr val="5D69B4"/>
              </a:solidFill>
              <a:latin typeface="Sniglet"/>
              <a:ea typeface="Sniglet"/>
              <a:cs typeface="Sniglet"/>
              <a:sym typeface="Sniglet"/>
            </a:endParaRPr>
          </a:p>
          <a:p>
            <a:pPr algn="l">
              <a:lnSpc>
                <a:spcPts val="4605"/>
              </a:lnSpc>
            </a:pPr>
            <a:endParaRPr lang="en-US" sz="3289" u="none" strike="noStrike" dirty="0">
              <a:solidFill>
                <a:srgbClr val="5D69B4"/>
              </a:solidFill>
              <a:latin typeface="Sniglet"/>
              <a:ea typeface="Sniglet"/>
              <a:cs typeface="Sniglet"/>
              <a:sym typeface="Sniglet"/>
            </a:endParaRPr>
          </a:p>
        </p:txBody>
      </p:sp>
      <p:sp>
        <p:nvSpPr>
          <p:cNvPr id="10" name="TextBox 10"/>
          <p:cNvSpPr txBox="1"/>
          <p:nvPr/>
        </p:nvSpPr>
        <p:spPr>
          <a:xfrm>
            <a:off x="6858000" y="400655"/>
            <a:ext cx="7168224" cy="8117472"/>
          </a:xfrm>
          <a:prstGeom prst="rect">
            <a:avLst/>
          </a:prstGeom>
        </p:spPr>
        <p:txBody>
          <a:bodyPr lIns="0" tIns="0" rIns="0" bIns="0" rtlCol="0" anchor="t">
            <a:spAutoFit/>
          </a:bodyPr>
          <a:lstStyle/>
          <a:p>
            <a:pPr algn="l">
              <a:lnSpc>
                <a:spcPts val="4605"/>
              </a:lnSpc>
            </a:pPr>
            <a:endParaRPr dirty="0"/>
          </a:p>
          <a:p>
            <a:pPr algn="l">
              <a:lnSpc>
                <a:spcPts val="4605"/>
              </a:lnSpc>
              <a:spcBef>
                <a:spcPct val="0"/>
              </a:spcBef>
            </a:pPr>
            <a:endParaRPr dirty="0"/>
          </a:p>
          <a:p>
            <a:pPr marL="710201" lvl="1" indent="-355101" algn="l">
              <a:lnSpc>
                <a:spcPts val="4605"/>
              </a:lnSpc>
              <a:buFont typeface="Arial"/>
              <a:buChar char="•"/>
            </a:pPr>
            <a:r>
              <a:rPr lang="en-US" sz="3289" u="none" strike="noStrike" dirty="0">
                <a:solidFill>
                  <a:srgbClr val="CB3626"/>
                </a:solidFill>
                <a:latin typeface="Sniglet"/>
                <a:ea typeface="Sniglet"/>
                <a:cs typeface="Sniglet"/>
                <a:sym typeface="Sniglet"/>
              </a:rPr>
              <a:t>Understanding The World                                                 </a:t>
            </a:r>
          </a:p>
          <a:p>
            <a:pPr algn="l">
              <a:lnSpc>
                <a:spcPts val="4605"/>
              </a:lnSpc>
            </a:pPr>
            <a:r>
              <a:rPr lang="en-US" sz="3289" u="none" strike="noStrike" dirty="0">
                <a:solidFill>
                  <a:srgbClr val="5D69B4"/>
                </a:solidFill>
                <a:latin typeface="Sniglet"/>
                <a:ea typeface="Sniglet"/>
                <a:cs typeface="Sniglet"/>
                <a:sym typeface="Sniglet"/>
              </a:rPr>
              <a:t>Past and Present</a:t>
            </a:r>
          </a:p>
          <a:p>
            <a:pPr algn="l">
              <a:lnSpc>
                <a:spcPts val="4605"/>
              </a:lnSpc>
            </a:pPr>
            <a:r>
              <a:rPr lang="en-US" sz="3289" u="none" strike="noStrike" dirty="0">
                <a:solidFill>
                  <a:srgbClr val="5D69B4"/>
                </a:solidFill>
                <a:latin typeface="Sniglet"/>
                <a:ea typeface="Sniglet"/>
                <a:cs typeface="Sniglet"/>
                <a:sym typeface="Sniglet"/>
              </a:rPr>
              <a:t>People, Culture and Communities</a:t>
            </a:r>
          </a:p>
          <a:p>
            <a:pPr algn="l">
              <a:lnSpc>
                <a:spcPts val="4605"/>
              </a:lnSpc>
              <a:spcBef>
                <a:spcPct val="0"/>
              </a:spcBef>
            </a:pPr>
            <a:r>
              <a:rPr lang="en-US" sz="3289" u="none" strike="noStrike" dirty="0">
                <a:solidFill>
                  <a:srgbClr val="5D69B4"/>
                </a:solidFill>
                <a:latin typeface="Sniglet"/>
                <a:ea typeface="Sniglet"/>
                <a:cs typeface="Sniglet"/>
                <a:sym typeface="Sniglet"/>
              </a:rPr>
              <a:t>The Natural World</a:t>
            </a:r>
          </a:p>
          <a:p>
            <a:pPr algn="l">
              <a:lnSpc>
                <a:spcPts val="4605"/>
              </a:lnSpc>
              <a:spcBef>
                <a:spcPct val="0"/>
              </a:spcBef>
            </a:pPr>
            <a:endParaRPr lang="en-US" sz="3289" u="none" strike="noStrike" dirty="0">
              <a:solidFill>
                <a:srgbClr val="5D69B4"/>
              </a:solidFill>
              <a:latin typeface="Sniglet"/>
              <a:ea typeface="Sniglet"/>
              <a:cs typeface="Sniglet"/>
              <a:sym typeface="Sniglet"/>
            </a:endParaRPr>
          </a:p>
          <a:p>
            <a:pPr marL="710201" lvl="1" indent="-355101" algn="l">
              <a:lnSpc>
                <a:spcPts val="4605"/>
              </a:lnSpc>
              <a:spcBef>
                <a:spcPct val="0"/>
              </a:spcBef>
              <a:buFont typeface="Arial"/>
              <a:buChar char="•"/>
            </a:pPr>
            <a:r>
              <a:rPr lang="en-US" sz="3289" u="none" strike="noStrike" dirty="0">
                <a:solidFill>
                  <a:srgbClr val="CB3626"/>
                </a:solidFill>
                <a:latin typeface="Sniglet"/>
                <a:ea typeface="Sniglet"/>
                <a:cs typeface="Sniglet"/>
                <a:sym typeface="Sniglet"/>
              </a:rPr>
              <a:t>Expressive Arts and Design</a:t>
            </a:r>
          </a:p>
          <a:p>
            <a:pPr algn="l">
              <a:lnSpc>
                <a:spcPts val="4605"/>
              </a:lnSpc>
              <a:spcBef>
                <a:spcPct val="0"/>
              </a:spcBef>
            </a:pPr>
            <a:r>
              <a:rPr lang="en-US" sz="3289" u="none" strike="noStrike" dirty="0">
                <a:solidFill>
                  <a:srgbClr val="5D69B4"/>
                </a:solidFill>
                <a:latin typeface="Sniglet"/>
                <a:ea typeface="Sniglet"/>
                <a:cs typeface="Sniglet"/>
                <a:sym typeface="Sniglet"/>
              </a:rPr>
              <a:t>Creating with Materials</a:t>
            </a:r>
          </a:p>
          <a:p>
            <a:pPr algn="l">
              <a:lnSpc>
                <a:spcPts val="4605"/>
              </a:lnSpc>
              <a:spcBef>
                <a:spcPct val="0"/>
              </a:spcBef>
            </a:pPr>
            <a:r>
              <a:rPr lang="en-US" sz="3289" u="none" strike="noStrike" dirty="0">
                <a:solidFill>
                  <a:srgbClr val="5D69B4"/>
                </a:solidFill>
                <a:latin typeface="Sniglet"/>
                <a:ea typeface="Sniglet"/>
                <a:cs typeface="Sniglet"/>
                <a:sym typeface="Sniglet"/>
              </a:rPr>
              <a:t>Being Imaginative and Expressive</a:t>
            </a:r>
          </a:p>
          <a:p>
            <a:pPr algn="l">
              <a:lnSpc>
                <a:spcPts val="4605"/>
              </a:lnSpc>
            </a:pPr>
            <a:endParaRPr lang="en-US" sz="3289" u="none" strike="noStrike" dirty="0">
              <a:solidFill>
                <a:srgbClr val="5D69B4"/>
              </a:solidFill>
              <a:latin typeface="Sniglet"/>
              <a:ea typeface="Sniglet"/>
              <a:cs typeface="Sniglet"/>
              <a:sym typeface="Sniglet"/>
            </a:endParaRPr>
          </a:p>
          <a:p>
            <a:pPr algn="l">
              <a:lnSpc>
                <a:spcPts val="4605"/>
              </a:lnSpc>
            </a:pPr>
            <a:endParaRPr lang="en-US" sz="3289" u="none" strike="noStrike" dirty="0">
              <a:solidFill>
                <a:srgbClr val="5D69B4"/>
              </a:solidFill>
              <a:latin typeface="Sniglet"/>
              <a:ea typeface="Sniglet"/>
              <a:cs typeface="Sniglet"/>
              <a:sym typeface="Sniglet"/>
            </a:endParaRPr>
          </a:p>
          <a:p>
            <a:pPr algn="l">
              <a:lnSpc>
                <a:spcPts val="4605"/>
              </a:lnSpc>
            </a:pPr>
            <a:endParaRPr lang="en-US" sz="3289" u="none" strike="noStrike" dirty="0">
              <a:solidFill>
                <a:srgbClr val="5D69B4"/>
              </a:solidFill>
              <a:latin typeface="Sniglet"/>
              <a:ea typeface="Sniglet"/>
              <a:cs typeface="Sniglet"/>
              <a:sym typeface="Sniglet"/>
            </a:endParaRPr>
          </a:p>
          <a:p>
            <a:pPr algn="l">
              <a:lnSpc>
                <a:spcPts val="4605"/>
              </a:lnSpc>
            </a:pPr>
            <a:endParaRPr lang="en-US" sz="3289" u="none" strike="noStrike" dirty="0">
              <a:solidFill>
                <a:srgbClr val="5D69B4"/>
              </a:solidFill>
              <a:latin typeface="Sniglet"/>
              <a:ea typeface="Sniglet"/>
              <a:cs typeface="Sniglet"/>
              <a:sym typeface="Sniglet"/>
            </a:endParaRPr>
          </a:p>
        </p:txBody>
      </p:sp>
      <p:sp>
        <p:nvSpPr>
          <p:cNvPr id="11" name="TextBox 11"/>
          <p:cNvSpPr txBox="1"/>
          <p:nvPr/>
        </p:nvSpPr>
        <p:spPr>
          <a:xfrm>
            <a:off x="1109085" y="7124700"/>
            <a:ext cx="16069829" cy="1210880"/>
          </a:xfrm>
          <a:prstGeom prst="rect">
            <a:avLst/>
          </a:prstGeom>
        </p:spPr>
        <p:txBody>
          <a:bodyPr lIns="0" tIns="0" rIns="0" bIns="0" rtlCol="0" anchor="t">
            <a:spAutoFit/>
          </a:bodyPr>
          <a:lstStyle/>
          <a:p>
            <a:pPr algn="ctr">
              <a:lnSpc>
                <a:spcPts val="4719"/>
              </a:lnSpc>
            </a:pPr>
            <a:r>
              <a:rPr lang="en-US" sz="4815" b="1" dirty="0">
                <a:solidFill>
                  <a:srgbClr val="5D69B4"/>
                </a:solidFill>
                <a:latin typeface="Playpen Sans Bold"/>
                <a:ea typeface="Playpen Sans Bold"/>
                <a:cs typeface="Playpen Sans Bold"/>
                <a:sym typeface="Playpen Sans Bold"/>
              </a:rPr>
              <a:t>Include essential skills and knowledge for children to participate successfully in society.</a:t>
            </a:r>
          </a:p>
        </p:txBody>
      </p:sp>
      <p:sp>
        <p:nvSpPr>
          <p:cNvPr id="12" name="TextBox 12"/>
          <p:cNvSpPr txBox="1"/>
          <p:nvPr/>
        </p:nvSpPr>
        <p:spPr>
          <a:xfrm>
            <a:off x="1189471" y="9029874"/>
            <a:ext cx="16069829" cy="1210880"/>
          </a:xfrm>
          <a:prstGeom prst="rect">
            <a:avLst/>
          </a:prstGeom>
        </p:spPr>
        <p:txBody>
          <a:bodyPr lIns="0" tIns="0" rIns="0" bIns="0" rtlCol="0" anchor="t">
            <a:spAutoFit/>
          </a:bodyPr>
          <a:lstStyle/>
          <a:p>
            <a:pPr algn="ctr">
              <a:lnSpc>
                <a:spcPts val="4719"/>
              </a:lnSpc>
            </a:pPr>
            <a:r>
              <a:rPr lang="en-US" sz="4815" b="1">
                <a:solidFill>
                  <a:srgbClr val="CB3626"/>
                </a:solidFill>
                <a:latin typeface="Playpen Sans Bold"/>
                <a:ea typeface="Playpen Sans Bold"/>
                <a:cs typeface="Playpen Sans Bold"/>
                <a:sym typeface="Playpen Sans Bold"/>
              </a:rPr>
              <a:t>All areas of learning and reflected inside and outdoors.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3F0"/>
        </a:solidFill>
        <a:effectLst/>
      </p:bgPr>
    </p:bg>
    <p:spTree>
      <p:nvGrpSpPr>
        <p:cNvPr id="1" name=""/>
        <p:cNvGrpSpPr/>
        <p:nvPr/>
      </p:nvGrpSpPr>
      <p:grpSpPr>
        <a:xfrm>
          <a:off x="0" y="0"/>
          <a:ext cx="0" cy="0"/>
          <a:chOff x="0" y="0"/>
          <a:chExt cx="0" cy="0"/>
        </a:xfrm>
      </p:grpSpPr>
      <p:sp>
        <p:nvSpPr>
          <p:cNvPr id="2" name="Freeform 2"/>
          <p:cNvSpPr/>
          <p:nvPr/>
        </p:nvSpPr>
        <p:spPr>
          <a:xfrm>
            <a:off x="-1677841" y="3296834"/>
            <a:ext cx="4421280" cy="6990166"/>
          </a:xfrm>
          <a:custGeom>
            <a:avLst/>
            <a:gdLst/>
            <a:ahLst/>
            <a:cxnLst/>
            <a:rect l="l" t="t" r="r" b="b"/>
            <a:pathLst>
              <a:path w="4421280" h="6990166">
                <a:moveTo>
                  <a:pt x="0" y="0"/>
                </a:moveTo>
                <a:lnTo>
                  <a:pt x="4421280" y="0"/>
                </a:lnTo>
                <a:lnTo>
                  <a:pt x="4421280" y="6990166"/>
                </a:lnTo>
                <a:lnTo>
                  <a:pt x="0" y="699016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p:cNvSpPr/>
          <p:nvPr/>
        </p:nvSpPr>
        <p:spPr>
          <a:xfrm>
            <a:off x="16862105" y="5123554"/>
            <a:ext cx="2249415" cy="2224109"/>
          </a:xfrm>
          <a:custGeom>
            <a:avLst/>
            <a:gdLst/>
            <a:ahLst/>
            <a:cxnLst/>
            <a:rect l="l" t="t" r="r" b="b"/>
            <a:pathLst>
              <a:path w="2249415" h="2224109">
                <a:moveTo>
                  <a:pt x="0" y="0"/>
                </a:moveTo>
                <a:lnTo>
                  <a:pt x="2249415" y="0"/>
                </a:lnTo>
                <a:lnTo>
                  <a:pt x="2249415" y="2224109"/>
                </a:lnTo>
                <a:lnTo>
                  <a:pt x="0" y="222410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TextBox 4"/>
          <p:cNvSpPr txBox="1"/>
          <p:nvPr/>
        </p:nvSpPr>
        <p:spPr>
          <a:xfrm>
            <a:off x="5297206" y="447232"/>
            <a:ext cx="7693588" cy="651699"/>
          </a:xfrm>
          <a:prstGeom prst="rect">
            <a:avLst/>
          </a:prstGeom>
        </p:spPr>
        <p:txBody>
          <a:bodyPr lIns="0" tIns="0" rIns="0" bIns="0" rtlCol="0" anchor="t">
            <a:spAutoFit/>
          </a:bodyPr>
          <a:lstStyle/>
          <a:p>
            <a:pPr algn="l">
              <a:lnSpc>
                <a:spcPts val="4817"/>
              </a:lnSpc>
            </a:pPr>
            <a:r>
              <a:rPr lang="en-US" sz="4915" b="1">
                <a:solidFill>
                  <a:srgbClr val="5D69B4"/>
                </a:solidFill>
                <a:latin typeface="Playpen Sans Bold"/>
                <a:ea typeface="Playpen Sans Bold"/>
                <a:cs typeface="Playpen Sans Bold"/>
                <a:sym typeface="Playpen Sans Bold"/>
              </a:rPr>
              <a:t>Our EYFS Curriculum</a:t>
            </a:r>
          </a:p>
        </p:txBody>
      </p:sp>
      <p:sp>
        <p:nvSpPr>
          <p:cNvPr id="5" name="Freeform 5"/>
          <p:cNvSpPr/>
          <p:nvPr/>
        </p:nvSpPr>
        <p:spPr>
          <a:xfrm>
            <a:off x="11568268" y="7745454"/>
            <a:ext cx="8259414" cy="4800784"/>
          </a:xfrm>
          <a:custGeom>
            <a:avLst/>
            <a:gdLst/>
            <a:ahLst/>
            <a:cxnLst/>
            <a:rect l="l" t="t" r="r" b="b"/>
            <a:pathLst>
              <a:path w="8259414" h="4800784">
                <a:moveTo>
                  <a:pt x="0" y="0"/>
                </a:moveTo>
                <a:lnTo>
                  <a:pt x="8259414" y="0"/>
                </a:lnTo>
                <a:lnTo>
                  <a:pt x="8259414" y="4800784"/>
                </a:lnTo>
                <a:lnTo>
                  <a:pt x="0" y="4800784"/>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TextBox 6"/>
          <p:cNvSpPr txBox="1"/>
          <p:nvPr/>
        </p:nvSpPr>
        <p:spPr>
          <a:xfrm>
            <a:off x="532799" y="1591959"/>
            <a:ext cx="17070363" cy="1145172"/>
          </a:xfrm>
          <a:prstGeom prst="rect">
            <a:avLst/>
          </a:prstGeom>
        </p:spPr>
        <p:txBody>
          <a:bodyPr lIns="0" tIns="0" rIns="0" bIns="0" rtlCol="0" anchor="t">
            <a:spAutoFit/>
          </a:bodyPr>
          <a:lstStyle/>
          <a:p>
            <a:pPr marL="0" lvl="1" indent="0" algn="ctr">
              <a:lnSpc>
                <a:spcPts val="4605"/>
              </a:lnSpc>
              <a:spcBef>
                <a:spcPct val="0"/>
              </a:spcBef>
            </a:pPr>
            <a:r>
              <a:rPr lang="en-US" sz="3289">
                <a:solidFill>
                  <a:srgbClr val="5D69B4"/>
                </a:solidFill>
                <a:latin typeface="Sniglet"/>
                <a:ea typeface="Sniglet"/>
                <a:cs typeface="Sniglet"/>
                <a:sym typeface="Sniglet"/>
              </a:rPr>
              <a:t>Carefully sequenced and knowledge-rich which aims to inspire pupils and promote excellent outcomes for all. The first few weeks we will find out what the children know - Baseline.</a:t>
            </a:r>
          </a:p>
        </p:txBody>
      </p:sp>
      <p:sp>
        <p:nvSpPr>
          <p:cNvPr id="7" name="TextBox 7"/>
          <p:cNvSpPr txBox="1"/>
          <p:nvPr/>
        </p:nvSpPr>
        <p:spPr>
          <a:xfrm>
            <a:off x="3616191" y="2679981"/>
            <a:ext cx="12486605" cy="7198124"/>
          </a:xfrm>
          <a:prstGeom prst="rect">
            <a:avLst/>
          </a:prstGeom>
        </p:spPr>
        <p:txBody>
          <a:bodyPr lIns="0" tIns="0" rIns="0" bIns="0" rtlCol="0" anchor="t">
            <a:spAutoFit/>
          </a:bodyPr>
          <a:lstStyle/>
          <a:p>
            <a:pPr algn="ctr">
              <a:lnSpc>
                <a:spcPts val="4689"/>
              </a:lnSpc>
              <a:spcBef>
                <a:spcPct val="0"/>
              </a:spcBef>
            </a:pPr>
            <a:endParaRPr dirty="0"/>
          </a:p>
          <a:p>
            <a:pPr algn="l">
              <a:lnSpc>
                <a:spcPts val="4689"/>
              </a:lnSpc>
              <a:spcBef>
                <a:spcPct val="0"/>
              </a:spcBef>
            </a:pPr>
            <a:r>
              <a:rPr lang="en-US" sz="3349" b="1" dirty="0">
                <a:solidFill>
                  <a:srgbClr val="5D69B4"/>
                </a:solidFill>
                <a:latin typeface="Playpen Sans Bold"/>
                <a:ea typeface="Playpen Sans Bold"/>
                <a:cs typeface="Playpen Sans Bold"/>
                <a:sym typeface="Playpen Sans Bold"/>
              </a:rPr>
              <a:t>•School starts at 8.50</a:t>
            </a:r>
          </a:p>
          <a:p>
            <a:pPr algn="l">
              <a:lnSpc>
                <a:spcPts val="4689"/>
              </a:lnSpc>
              <a:spcBef>
                <a:spcPct val="0"/>
              </a:spcBef>
            </a:pPr>
            <a:r>
              <a:rPr lang="en-US" sz="3349" b="1" dirty="0">
                <a:solidFill>
                  <a:srgbClr val="5D69B4"/>
                </a:solidFill>
                <a:latin typeface="Playpen Sans Bold"/>
                <a:ea typeface="Playpen Sans Bold"/>
                <a:cs typeface="Playpen Sans Bold"/>
                <a:sym typeface="Playpen Sans Bold"/>
              </a:rPr>
              <a:t>•9.00-9.10 Registration</a:t>
            </a:r>
          </a:p>
          <a:p>
            <a:pPr algn="l">
              <a:lnSpc>
                <a:spcPts val="4689"/>
              </a:lnSpc>
              <a:spcBef>
                <a:spcPct val="0"/>
              </a:spcBef>
            </a:pPr>
            <a:r>
              <a:rPr lang="en-US" sz="3349" b="1" dirty="0">
                <a:solidFill>
                  <a:srgbClr val="5D69B4"/>
                </a:solidFill>
                <a:latin typeface="Playpen Sans Bold"/>
                <a:ea typeface="Playpen Sans Bold"/>
                <a:cs typeface="Playpen Sans Bold"/>
                <a:sym typeface="Playpen Sans Bold"/>
              </a:rPr>
              <a:t>•9.10-11.30 Assembly, sounds work, adult-led sessions, continuous provision (snack provided)</a:t>
            </a:r>
          </a:p>
          <a:p>
            <a:pPr algn="l">
              <a:lnSpc>
                <a:spcPts val="4689"/>
              </a:lnSpc>
              <a:spcBef>
                <a:spcPct val="0"/>
              </a:spcBef>
            </a:pPr>
            <a:r>
              <a:rPr lang="en-US" sz="3349" b="1" dirty="0">
                <a:solidFill>
                  <a:srgbClr val="5D69B4"/>
                </a:solidFill>
                <a:latin typeface="Playpen Sans Bold"/>
                <a:ea typeface="Playpen Sans Bold"/>
                <a:cs typeface="Playpen Sans Bold"/>
                <a:sym typeface="Playpen Sans Bold"/>
              </a:rPr>
              <a:t>•11.30-11.45 Getting ready for lunch</a:t>
            </a:r>
          </a:p>
          <a:p>
            <a:pPr algn="l">
              <a:lnSpc>
                <a:spcPts val="4689"/>
              </a:lnSpc>
              <a:spcBef>
                <a:spcPct val="0"/>
              </a:spcBef>
            </a:pPr>
            <a:r>
              <a:rPr lang="en-US" sz="3349" b="1" dirty="0">
                <a:solidFill>
                  <a:srgbClr val="5D69B4"/>
                </a:solidFill>
                <a:latin typeface="Playpen Sans Bold"/>
                <a:ea typeface="Playpen Sans Bold"/>
                <a:cs typeface="Playpen Sans Bold"/>
                <a:sym typeface="Playpen Sans Bold"/>
              </a:rPr>
              <a:t>•11.45-12.15 Lunch in the hall</a:t>
            </a:r>
          </a:p>
          <a:p>
            <a:pPr algn="l">
              <a:lnSpc>
                <a:spcPts val="4689"/>
              </a:lnSpc>
              <a:spcBef>
                <a:spcPct val="0"/>
              </a:spcBef>
            </a:pPr>
            <a:r>
              <a:rPr lang="en-US" sz="3349" b="1" dirty="0">
                <a:solidFill>
                  <a:srgbClr val="5D69B4"/>
                </a:solidFill>
                <a:latin typeface="Playpen Sans Bold"/>
                <a:ea typeface="Playpen Sans Bold"/>
                <a:cs typeface="Playpen Sans Bold"/>
                <a:sym typeface="Playpen Sans Bold"/>
              </a:rPr>
              <a:t>•12.15-1.05 Lunch time outside</a:t>
            </a:r>
          </a:p>
          <a:p>
            <a:pPr algn="l">
              <a:lnSpc>
                <a:spcPts val="4689"/>
              </a:lnSpc>
              <a:spcBef>
                <a:spcPct val="0"/>
              </a:spcBef>
            </a:pPr>
            <a:r>
              <a:rPr lang="en-US" sz="3349" b="1" dirty="0">
                <a:solidFill>
                  <a:srgbClr val="5D69B4"/>
                </a:solidFill>
                <a:latin typeface="Playpen Sans Bold"/>
                <a:ea typeface="Playpen Sans Bold"/>
                <a:cs typeface="Playpen Sans Bold"/>
                <a:sym typeface="Playpen Sans Bold"/>
              </a:rPr>
              <a:t>•1.05-1.15 Registration and songs</a:t>
            </a:r>
          </a:p>
          <a:p>
            <a:pPr algn="l">
              <a:lnSpc>
                <a:spcPts val="4689"/>
              </a:lnSpc>
              <a:spcBef>
                <a:spcPct val="0"/>
              </a:spcBef>
            </a:pPr>
            <a:r>
              <a:rPr lang="en-US" sz="3349" b="1" dirty="0">
                <a:solidFill>
                  <a:srgbClr val="5D69B4"/>
                </a:solidFill>
                <a:latin typeface="Playpen Sans Bold"/>
                <a:ea typeface="Playpen Sans Bold"/>
                <a:cs typeface="Playpen Sans Bold"/>
                <a:sym typeface="Playpen Sans Bold"/>
              </a:rPr>
              <a:t>•1.15-3.00 Adult-led sessions and continuous provision</a:t>
            </a:r>
          </a:p>
          <a:p>
            <a:pPr algn="l">
              <a:lnSpc>
                <a:spcPts val="4689"/>
              </a:lnSpc>
            </a:pPr>
            <a:r>
              <a:rPr lang="en-US" sz="3349" b="1" dirty="0">
                <a:solidFill>
                  <a:srgbClr val="5D69B4"/>
                </a:solidFill>
                <a:latin typeface="Playpen Sans Bold"/>
                <a:ea typeface="Playpen Sans Bold"/>
                <a:cs typeface="Playpen Sans Bold"/>
                <a:sym typeface="Playpen Sans Bold"/>
              </a:rPr>
              <a:t>•3.00-3.30 Get ready for home time, story and review</a:t>
            </a:r>
          </a:p>
          <a:p>
            <a:pPr algn="l">
              <a:lnSpc>
                <a:spcPts val="4689"/>
              </a:lnSpc>
            </a:pPr>
            <a:r>
              <a:rPr lang="en-US" sz="3349" b="1" dirty="0">
                <a:solidFill>
                  <a:srgbClr val="5D69B4"/>
                </a:solidFill>
                <a:latin typeface="Playpen Sans Bold"/>
                <a:ea typeface="Playpen Sans Bold"/>
                <a:cs typeface="Playpen Sans Bold"/>
                <a:sym typeface="Playpen Sans Bold"/>
              </a:rPr>
              <a:t>•3.30 Home time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3F0"/>
        </a:solidFill>
        <a:effectLst/>
      </p:bgPr>
    </p:bg>
    <p:spTree>
      <p:nvGrpSpPr>
        <p:cNvPr id="1" name=""/>
        <p:cNvGrpSpPr/>
        <p:nvPr/>
      </p:nvGrpSpPr>
      <p:grpSpPr>
        <a:xfrm>
          <a:off x="0" y="0"/>
          <a:ext cx="0" cy="0"/>
          <a:chOff x="0" y="0"/>
          <a:chExt cx="0" cy="0"/>
        </a:xfrm>
      </p:grpSpPr>
      <p:sp>
        <p:nvSpPr>
          <p:cNvPr id="2" name="Freeform 2"/>
          <p:cNvSpPr/>
          <p:nvPr/>
        </p:nvSpPr>
        <p:spPr>
          <a:xfrm>
            <a:off x="16427305" y="3457271"/>
            <a:ext cx="3262450" cy="7016020"/>
          </a:xfrm>
          <a:custGeom>
            <a:avLst/>
            <a:gdLst/>
            <a:ahLst/>
            <a:cxnLst/>
            <a:rect l="l" t="t" r="r" b="b"/>
            <a:pathLst>
              <a:path w="3262450" h="7016020">
                <a:moveTo>
                  <a:pt x="0" y="0"/>
                </a:moveTo>
                <a:lnTo>
                  <a:pt x="3262449" y="0"/>
                </a:lnTo>
                <a:lnTo>
                  <a:pt x="3262449" y="7016020"/>
                </a:lnTo>
                <a:lnTo>
                  <a:pt x="0" y="701602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p:cNvSpPr/>
          <p:nvPr/>
        </p:nvSpPr>
        <p:spPr>
          <a:xfrm>
            <a:off x="-1631225" y="3457271"/>
            <a:ext cx="3262450" cy="7016020"/>
          </a:xfrm>
          <a:custGeom>
            <a:avLst/>
            <a:gdLst/>
            <a:ahLst/>
            <a:cxnLst/>
            <a:rect l="l" t="t" r="r" b="b"/>
            <a:pathLst>
              <a:path w="3262450" h="7016020">
                <a:moveTo>
                  <a:pt x="0" y="0"/>
                </a:moveTo>
                <a:lnTo>
                  <a:pt x="3262450" y="0"/>
                </a:lnTo>
                <a:lnTo>
                  <a:pt x="3262450" y="7016020"/>
                </a:lnTo>
                <a:lnTo>
                  <a:pt x="0" y="701602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5" name="Freeform 5"/>
          <p:cNvSpPr/>
          <p:nvPr/>
        </p:nvSpPr>
        <p:spPr>
          <a:xfrm rot="-10350575">
            <a:off x="-4130548" y="-2683843"/>
            <a:ext cx="8259414" cy="4800784"/>
          </a:xfrm>
          <a:custGeom>
            <a:avLst/>
            <a:gdLst/>
            <a:ahLst/>
            <a:cxnLst/>
            <a:rect l="l" t="t" r="r" b="b"/>
            <a:pathLst>
              <a:path w="8259414" h="4800784">
                <a:moveTo>
                  <a:pt x="0" y="0"/>
                </a:moveTo>
                <a:lnTo>
                  <a:pt x="8259414" y="0"/>
                </a:lnTo>
                <a:lnTo>
                  <a:pt x="8259414" y="4800785"/>
                </a:lnTo>
                <a:lnTo>
                  <a:pt x="0" y="4800785"/>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TextBox 6"/>
          <p:cNvSpPr txBox="1"/>
          <p:nvPr/>
        </p:nvSpPr>
        <p:spPr>
          <a:xfrm>
            <a:off x="1981200" y="420676"/>
            <a:ext cx="12823411" cy="1247521"/>
          </a:xfrm>
          <a:prstGeom prst="rect">
            <a:avLst/>
          </a:prstGeom>
        </p:spPr>
        <p:txBody>
          <a:bodyPr lIns="0" tIns="0" rIns="0" bIns="0" rtlCol="0" anchor="t">
            <a:spAutoFit/>
          </a:bodyPr>
          <a:lstStyle/>
          <a:p>
            <a:pPr algn="ctr">
              <a:lnSpc>
                <a:spcPts val="4817"/>
              </a:lnSpc>
            </a:pPr>
            <a:r>
              <a:rPr lang="en-US" sz="4915" b="1" dirty="0">
                <a:solidFill>
                  <a:srgbClr val="5D69B4"/>
                </a:solidFill>
                <a:latin typeface="Playpen Sans Bold"/>
                <a:ea typeface="Playpen Sans Bold"/>
                <a:cs typeface="Playpen Sans Bold"/>
                <a:sym typeface="Playpen Sans Bold"/>
              </a:rPr>
              <a:t>Skills to practice before starting Reception…</a:t>
            </a:r>
          </a:p>
        </p:txBody>
      </p:sp>
      <p:pic>
        <p:nvPicPr>
          <p:cNvPr id="17" name="Picture 16">
            <a:extLst>
              <a:ext uri="{FF2B5EF4-FFF2-40B4-BE49-F238E27FC236}">
                <a16:creationId xmlns:a16="http://schemas.microsoft.com/office/drawing/2014/main" id="{199C0392-CA2D-53A3-1C82-FEE24EEECD95}"/>
              </a:ext>
            </a:extLst>
          </p:cNvPr>
          <p:cNvPicPr>
            <a:picLocks noChangeAspect="1"/>
          </p:cNvPicPr>
          <p:nvPr/>
        </p:nvPicPr>
        <p:blipFill>
          <a:blip r:embed="rId4"/>
          <a:srcRect l="834" t="12964" r="1255" b="6296"/>
          <a:stretch/>
        </p:blipFill>
        <p:spPr>
          <a:xfrm>
            <a:off x="6131545" y="2247900"/>
            <a:ext cx="12156455" cy="5638800"/>
          </a:xfrm>
          <a:prstGeom prst="rect">
            <a:avLst/>
          </a:prstGeom>
        </p:spPr>
      </p:pic>
      <p:pic>
        <p:nvPicPr>
          <p:cNvPr id="19" name="Picture 18">
            <a:extLst>
              <a:ext uri="{FF2B5EF4-FFF2-40B4-BE49-F238E27FC236}">
                <a16:creationId xmlns:a16="http://schemas.microsoft.com/office/drawing/2014/main" id="{D687717D-FE46-8F47-0EFA-8178D6C6D72C}"/>
              </a:ext>
            </a:extLst>
          </p:cNvPr>
          <p:cNvPicPr>
            <a:picLocks noChangeAspect="1"/>
          </p:cNvPicPr>
          <p:nvPr/>
        </p:nvPicPr>
        <p:blipFill>
          <a:blip r:embed="rId5"/>
          <a:stretch>
            <a:fillRect/>
          </a:stretch>
        </p:blipFill>
        <p:spPr>
          <a:xfrm>
            <a:off x="30184" y="1866900"/>
            <a:ext cx="5353050" cy="752475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43B004-CC8F-916C-109A-3C02C73B6298}"/>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E1E647FD-1D77-A6CD-83B3-4FFE52F101AC}"/>
              </a:ext>
            </a:extLst>
          </p:cNvPr>
          <p:cNvSpPr/>
          <p:nvPr/>
        </p:nvSpPr>
        <p:spPr>
          <a:xfrm rot="8562969">
            <a:off x="-5894304" y="1660870"/>
            <a:ext cx="14003809" cy="8139714"/>
          </a:xfrm>
          <a:custGeom>
            <a:avLst/>
            <a:gdLst/>
            <a:ahLst/>
            <a:cxnLst/>
            <a:rect l="l" t="t" r="r" b="b"/>
            <a:pathLst>
              <a:path w="14003809" h="8139714">
                <a:moveTo>
                  <a:pt x="0" y="0"/>
                </a:moveTo>
                <a:lnTo>
                  <a:pt x="14003810" y="0"/>
                </a:lnTo>
                <a:lnTo>
                  <a:pt x="14003810" y="8139714"/>
                </a:lnTo>
                <a:lnTo>
                  <a:pt x="0" y="813971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a:extLst>
              <a:ext uri="{FF2B5EF4-FFF2-40B4-BE49-F238E27FC236}">
                <a16:creationId xmlns:a16="http://schemas.microsoft.com/office/drawing/2014/main" id="{37A30BF4-11ED-61F2-901D-14676C878F12}"/>
              </a:ext>
            </a:extLst>
          </p:cNvPr>
          <p:cNvSpPr/>
          <p:nvPr/>
        </p:nvSpPr>
        <p:spPr>
          <a:xfrm>
            <a:off x="13546298" y="236289"/>
            <a:ext cx="4535235" cy="2624767"/>
          </a:xfrm>
          <a:custGeom>
            <a:avLst/>
            <a:gdLst/>
            <a:ahLst/>
            <a:cxnLst/>
            <a:rect l="l" t="t" r="r" b="b"/>
            <a:pathLst>
              <a:path w="4535235" h="2624767">
                <a:moveTo>
                  <a:pt x="0" y="0"/>
                </a:moveTo>
                <a:lnTo>
                  <a:pt x="4535235" y="0"/>
                </a:lnTo>
                <a:lnTo>
                  <a:pt x="4535235" y="2624767"/>
                </a:lnTo>
                <a:lnTo>
                  <a:pt x="0" y="2624767"/>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a:extLst>
              <a:ext uri="{FF2B5EF4-FFF2-40B4-BE49-F238E27FC236}">
                <a16:creationId xmlns:a16="http://schemas.microsoft.com/office/drawing/2014/main" id="{7D44994B-8606-88AB-AED4-AF71EF048956}"/>
              </a:ext>
            </a:extLst>
          </p:cNvPr>
          <p:cNvSpPr/>
          <p:nvPr/>
        </p:nvSpPr>
        <p:spPr>
          <a:xfrm rot="-2493151" flipH="1">
            <a:off x="288410" y="658844"/>
            <a:ext cx="1220622" cy="1256754"/>
          </a:xfrm>
          <a:custGeom>
            <a:avLst/>
            <a:gdLst/>
            <a:ahLst/>
            <a:cxnLst/>
            <a:rect l="l" t="t" r="r" b="b"/>
            <a:pathLst>
              <a:path w="1220622" h="1256754">
                <a:moveTo>
                  <a:pt x="1220622" y="0"/>
                </a:moveTo>
                <a:lnTo>
                  <a:pt x="0" y="0"/>
                </a:lnTo>
                <a:lnTo>
                  <a:pt x="0" y="1256754"/>
                </a:lnTo>
                <a:lnTo>
                  <a:pt x="1220622" y="1256754"/>
                </a:lnTo>
                <a:lnTo>
                  <a:pt x="1220622"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TextBox 5">
            <a:extLst>
              <a:ext uri="{FF2B5EF4-FFF2-40B4-BE49-F238E27FC236}">
                <a16:creationId xmlns:a16="http://schemas.microsoft.com/office/drawing/2014/main" id="{28E0048E-E5F4-774F-7237-BC8E7156DC0E}"/>
              </a:ext>
            </a:extLst>
          </p:cNvPr>
          <p:cNvSpPr txBox="1"/>
          <p:nvPr/>
        </p:nvSpPr>
        <p:spPr>
          <a:xfrm>
            <a:off x="3287838" y="896973"/>
            <a:ext cx="9915263" cy="651699"/>
          </a:xfrm>
          <a:prstGeom prst="rect">
            <a:avLst/>
          </a:prstGeom>
        </p:spPr>
        <p:txBody>
          <a:bodyPr lIns="0" tIns="0" rIns="0" bIns="0" rtlCol="0" anchor="t">
            <a:spAutoFit/>
          </a:bodyPr>
          <a:lstStyle/>
          <a:p>
            <a:pPr algn="ctr">
              <a:lnSpc>
                <a:spcPts val="4817"/>
              </a:lnSpc>
            </a:pPr>
            <a:r>
              <a:rPr lang="en-US" sz="4915" b="1" dirty="0">
                <a:solidFill>
                  <a:srgbClr val="FC7A58"/>
                </a:solidFill>
                <a:latin typeface="Playpen Sans Bold"/>
                <a:ea typeface="Playpen Sans Bold"/>
                <a:cs typeface="Playpen Sans Bold"/>
                <a:sym typeface="Playpen Sans Bold"/>
              </a:rPr>
              <a:t>Induction Process</a:t>
            </a:r>
          </a:p>
        </p:txBody>
      </p:sp>
      <p:sp>
        <p:nvSpPr>
          <p:cNvPr id="8" name="TextBox 8">
            <a:extLst>
              <a:ext uri="{FF2B5EF4-FFF2-40B4-BE49-F238E27FC236}">
                <a16:creationId xmlns:a16="http://schemas.microsoft.com/office/drawing/2014/main" id="{25CB6384-1FE5-DFE2-865E-70CA33E312B4}"/>
              </a:ext>
            </a:extLst>
          </p:cNvPr>
          <p:cNvSpPr txBox="1"/>
          <p:nvPr/>
        </p:nvSpPr>
        <p:spPr>
          <a:xfrm>
            <a:off x="-228600" y="3740679"/>
            <a:ext cx="18516600" cy="4109651"/>
          </a:xfrm>
          <a:prstGeom prst="rect">
            <a:avLst/>
          </a:prstGeom>
        </p:spPr>
        <p:txBody>
          <a:bodyPr wrap="square" lIns="0" tIns="0" rIns="0" bIns="0" rtlCol="0" anchor="t">
            <a:spAutoFit/>
          </a:bodyPr>
          <a:lstStyle/>
          <a:p>
            <a:pPr algn="ctr">
              <a:lnSpc>
                <a:spcPts val="4475"/>
              </a:lnSpc>
            </a:pPr>
            <a:r>
              <a:rPr lang="en-US" sz="5400" dirty="0">
                <a:solidFill>
                  <a:srgbClr val="5D69B4"/>
                </a:solidFill>
                <a:latin typeface="Sniglet"/>
                <a:ea typeface="Sniglet"/>
                <a:cs typeface="Sniglet"/>
                <a:sym typeface="Sniglet"/>
              </a:rPr>
              <a:t>Tuesday 30</a:t>
            </a:r>
            <a:r>
              <a:rPr lang="en-US" sz="5400" baseline="30000" dirty="0">
                <a:solidFill>
                  <a:srgbClr val="5D69B4"/>
                </a:solidFill>
                <a:latin typeface="Sniglet"/>
                <a:ea typeface="Sniglet"/>
                <a:cs typeface="Sniglet"/>
                <a:sym typeface="Sniglet"/>
              </a:rPr>
              <a:t>th</a:t>
            </a:r>
            <a:r>
              <a:rPr lang="en-US" sz="5400" dirty="0">
                <a:solidFill>
                  <a:srgbClr val="5D69B4"/>
                </a:solidFill>
                <a:latin typeface="Sniglet"/>
                <a:ea typeface="Sniglet"/>
                <a:cs typeface="Sniglet"/>
                <a:sym typeface="Sniglet"/>
              </a:rPr>
              <a:t>  June 9.30-11.00 Group A (surnames A-P)</a:t>
            </a:r>
          </a:p>
          <a:p>
            <a:pPr algn="ctr">
              <a:lnSpc>
                <a:spcPts val="4475"/>
              </a:lnSpc>
            </a:pPr>
            <a:endParaRPr lang="en-US" sz="5400" dirty="0">
              <a:solidFill>
                <a:srgbClr val="5D69B4"/>
              </a:solidFill>
              <a:latin typeface="Sniglet"/>
              <a:ea typeface="Sniglet"/>
              <a:cs typeface="Sniglet"/>
              <a:sym typeface="Sniglet"/>
            </a:endParaRPr>
          </a:p>
          <a:p>
            <a:pPr algn="ctr">
              <a:lnSpc>
                <a:spcPts val="4475"/>
              </a:lnSpc>
            </a:pPr>
            <a:endParaRPr lang="en-US" sz="5400" dirty="0">
              <a:solidFill>
                <a:srgbClr val="5D69B4"/>
              </a:solidFill>
              <a:latin typeface="Sniglet"/>
              <a:ea typeface="Sniglet"/>
              <a:cs typeface="Sniglet"/>
              <a:sym typeface="Sniglet"/>
            </a:endParaRPr>
          </a:p>
          <a:p>
            <a:pPr algn="ctr">
              <a:lnSpc>
                <a:spcPts val="4475"/>
              </a:lnSpc>
            </a:pPr>
            <a:r>
              <a:rPr lang="en-US" sz="5400" dirty="0">
                <a:solidFill>
                  <a:srgbClr val="5D69B4"/>
                </a:solidFill>
                <a:latin typeface="Sniglet"/>
                <a:ea typeface="Sniglet"/>
                <a:cs typeface="Sniglet"/>
                <a:sym typeface="Sniglet"/>
              </a:rPr>
              <a:t>Wednesday 1</a:t>
            </a:r>
            <a:r>
              <a:rPr lang="en-US" sz="5400" baseline="30000" dirty="0">
                <a:solidFill>
                  <a:srgbClr val="5D69B4"/>
                </a:solidFill>
                <a:latin typeface="Sniglet"/>
                <a:ea typeface="Sniglet"/>
                <a:cs typeface="Sniglet"/>
                <a:sym typeface="Sniglet"/>
              </a:rPr>
              <a:t>st</a:t>
            </a:r>
            <a:r>
              <a:rPr lang="en-US" sz="5400" dirty="0">
                <a:solidFill>
                  <a:srgbClr val="5D69B4"/>
                </a:solidFill>
                <a:latin typeface="Sniglet"/>
                <a:ea typeface="Sniglet"/>
                <a:cs typeface="Sniglet"/>
                <a:sym typeface="Sniglet"/>
              </a:rPr>
              <a:t> July 9.30-11.00 Group B (surnames Q-Z)</a:t>
            </a:r>
          </a:p>
          <a:p>
            <a:pPr algn="ctr">
              <a:lnSpc>
                <a:spcPts val="4475"/>
              </a:lnSpc>
            </a:pPr>
            <a:endParaRPr lang="en-US" sz="5400" dirty="0">
              <a:solidFill>
                <a:srgbClr val="5D69B4"/>
              </a:solidFill>
              <a:latin typeface="Sniglet"/>
              <a:ea typeface="Sniglet"/>
              <a:cs typeface="Sniglet"/>
              <a:sym typeface="Sniglet"/>
            </a:endParaRPr>
          </a:p>
          <a:p>
            <a:pPr algn="ctr">
              <a:lnSpc>
                <a:spcPts val="4475"/>
              </a:lnSpc>
            </a:pPr>
            <a:endParaRPr lang="en-US" sz="5400" dirty="0">
              <a:solidFill>
                <a:srgbClr val="5D69B4"/>
              </a:solidFill>
              <a:latin typeface="Sniglet"/>
              <a:ea typeface="Sniglet"/>
              <a:cs typeface="Sniglet"/>
              <a:sym typeface="Sniglet"/>
            </a:endParaRPr>
          </a:p>
          <a:p>
            <a:pPr algn="ctr">
              <a:lnSpc>
                <a:spcPts val="4475"/>
              </a:lnSpc>
            </a:pPr>
            <a:endParaRPr lang="en-US" sz="5400" dirty="0">
              <a:solidFill>
                <a:srgbClr val="5D69B4"/>
              </a:solidFill>
              <a:latin typeface="Sniglet"/>
              <a:ea typeface="Sniglet"/>
              <a:cs typeface="Sniglet"/>
              <a:sym typeface="Sniglet"/>
            </a:endParaRPr>
          </a:p>
        </p:txBody>
      </p:sp>
      <p:sp>
        <p:nvSpPr>
          <p:cNvPr id="9" name="TextBox 5">
            <a:extLst>
              <a:ext uri="{FF2B5EF4-FFF2-40B4-BE49-F238E27FC236}">
                <a16:creationId xmlns:a16="http://schemas.microsoft.com/office/drawing/2014/main" id="{80D5DCF8-EFAD-6E1E-0CCF-32C37C1F1575}"/>
              </a:ext>
            </a:extLst>
          </p:cNvPr>
          <p:cNvSpPr txBox="1"/>
          <p:nvPr/>
        </p:nvSpPr>
        <p:spPr>
          <a:xfrm>
            <a:off x="3287838" y="1836439"/>
            <a:ext cx="9915263" cy="651699"/>
          </a:xfrm>
          <a:prstGeom prst="rect">
            <a:avLst/>
          </a:prstGeom>
        </p:spPr>
        <p:txBody>
          <a:bodyPr lIns="0" tIns="0" rIns="0" bIns="0" rtlCol="0" anchor="t">
            <a:spAutoFit/>
          </a:bodyPr>
          <a:lstStyle/>
          <a:p>
            <a:pPr algn="ctr">
              <a:lnSpc>
                <a:spcPts val="4817"/>
              </a:lnSpc>
            </a:pPr>
            <a:r>
              <a:rPr lang="en-US" sz="4915" b="1" dirty="0">
                <a:solidFill>
                  <a:srgbClr val="FC7A58"/>
                </a:solidFill>
                <a:latin typeface="Playpen Sans Bold"/>
                <a:ea typeface="Playpen Sans Bold"/>
                <a:cs typeface="Playpen Sans Bold"/>
                <a:sym typeface="Playpen Sans Bold"/>
              </a:rPr>
              <a:t>Stay and Play</a:t>
            </a:r>
          </a:p>
        </p:txBody>
      </p:sp>
    </p:spTree>
    <p:extLst>
      <p:ext uri="{BB962C8B-B14F-4D97-AF65-F5344CB8AC3E}">
        <p14:creationId xmlns:p14="http://schemas.microsoft.com/office/powerpoint/2010/main" val="36155437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3F0"/>
        </a:solidFill>
        <a:effectLst/>
      </p:bgPr>
    </p:bg>
    <p:spTree>
      <p:nvGrpSpPr>
        <p:cNvPr id="1" name=""/>
        <p:cNvGrpSpPr/>
        <p:nvPr/>
      </p:nvGrpSpPr>
      <p:grpSpPr>
        <a:xfrm>
          <a:off x="0" y="0"/>
          <a:ext cx="0" cy="0"/>
          <a:chOff x="0" y="0"/>
          <a:chExt cx="0" cy="0"/>
        </a:xfrm>
      </p:grpSpPr>
      <p:sp>
        <p:nvSpPr>
          <p:cNvPr id="2" name="Freeform 2"/>
          <p:cNvSpPr/>
          <p:nvPr/>
        </p:nvSpPr>
        <p:spPr>
          <a:xfrm rot="8562969">
            <a:off x="-5894304" y="1660870"/>
            <a:ext cx="14003809" cy="8139714"/>
          </a:xfrm>
          <a:custGeom>
            <a:avLst/>
            <a:gdLst/>
            <a:ahLst/>
            <a:cxnLst/>
            <a:rect l="l" t="t" r="r" b="b"/>
            <a:pathLst>
              <a:path w="14003809" h="8139714">
                <a:moveTo>
                  <a:pt x="0" y="0"/>
                </a:moveTo>
                <a:lnTo>
                  <a:pt x="14003810" y="0"/>
                </a:lnTo>
                <a:lnTo>
                  <a:pt x="14003810" y="8139714"/>
                </a:lnTo>
                <a:lnTo>
                  <a:pt x="0" y="813971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p:cNvSpPr/>
          <p:nvPr/>
        </p:nvSpPr>
        <p:spPr>
          <a:xfrm>
            <a:off x="13546298" y="236289"/>
            <a:ext cx="4535235" cy="2624767"/>
          </a:xfrm>
          <a:custGeom>
            <a:avLst/>
            <a:gdLst/>
            <a:ahLst/>
            <a:cxnLst/>
            <a:rect l="l" t="t" r="r" b="b"/>
            <a:pathLst>
              <a:path w="4535235" h="2624767">
                <a:moveTo>
                  <a:pt x="0" y="0"/>
                </a:moveTo>
                <a:lnTo>
                  <a:pt x="4535235" y="0"/>
                </a:lnTo>
                <a:lnTo>
                  <a:pt x="4535235" y="2624767"/>
                </a:lnTo>
                <a:lnTo>
                  <a:pt x="0" y="2624767"/>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2493151" flipH="1">
            <a:off x="288410" y="658844"/>
            <a:ext cx="1220622" cy="1256754"/>
          </a:xfrm>
          <a:custGeom>
            <a:avLst/>
            <a:gdLst/>
            <a:ahLst/>
            <a:cxnLst/>
            <a:rect l="l" t="t" r="r" b="b"/>
            <a:pathLst>
              <a:path w="1220622" h="1256754">
                <a:moveTo>
                  <a:pt x="1220622" y="0"/>
                </a:moveTo>
                <a:lnTo>
                  <a:pt x="0" y="0"/>
                </a:lnTo>
                <a:lnTo>
                  <a:pt x="0" y="1256754"/>
                </a:lnTo>
                <a:lnTo>
                  <a:pt x="1220622" y="1256754"/>
                </a:lnTo>
                <a:lnTo>
                  <a:pt x="1220622"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TextBox 5"/>
          <p:cNvSpPr txBox="1"/>
          <p:nvPr/>
        </p:nvSpPr>
        <p:spPr>
          <a:xfrm>
            <a:off x="3287838" y="896973"/>
            <a:ext cx="9915263" cy="651699"/>
          </a:xfrm>
          <a:prstGeom prst="rect">
            <a:avLst/>
          </a:prstGeom>
        </p:spPr>
        <p:txBody>
          <a:bodyPr lIns="0" tIns="0" rIns="0" bIns="0" rtlCol="0" anchor="t">
            <a:spAutoFit/>
          </a:bodyPr>
          <a:lstStyle/>
          <a:p>
            <a:pPr algn="ctr">
              <a:lnSpc>
                <a:spcPts val="4817"/>
              </a:lnSpc>
            </a:pPr>
            <a:r>
              <a:rPr lang="en-US" sz="4915" b="1">
                <a:solidFill>
                  <a:srgbClr val="FC7A58"/>
                </a:solidFill>
                <a:latin typeface="Playpen Sans Bold"/>
                <a:ea typeface="Playpen Sans Bold"/>
                <a:cs typeface="Playpen Sans Bold"/>
                <a:sym typeface="Playpen Sans Bold"/>
              </a:rPr>
              <a:t>Induction Process</a:t>
            </a:r>
          </a:p>
        </p:txBody>
      </p:sp>
      <p:sp>
        <p:nvSpPr>
          <p:cNvPr id="6" name="TextBox 6"/>
          <p:cNvSpPr txBox="1"/>
          <p:nvPr/>
        </p:nvSpPr>
        <p:spPr>
          <a:xfrm>
            <a:off x="2115153" y="1864751"/>
            <a:ext cx="12638312" cy="537925"/>
          </a:xfrm>
          <a:prstGeom prst="rect">
            <a:avLst/>
          </a:prstGeom>
        </p:spPr>
        <p:txBody>
          <a:bodyPr lIns="0" tIns="0" rIns="0" bIns="0" rtlCol="0" anchor="t">
            <a:spAutoFit/>
          </a:bodyPr>
          <a:lstStyle/>
          <a:p>
            <a:pPr algn="just">
              <a:lnSpc>
                <a:spcPts val="4475"/>
              </a:lnSpc>
            </a:pPr>
            <a:r>
              <a:rPr lang="en-US" sz="3196">
                <a:solidFill>
                  <a:srgbClr val="5D69B4"/>
                </a:solidFill>
                <a:latin typeface="Sniglet"/>
                <a:ea typeface="Sniglet"/>
                <a:cs typeface="Sniglet"/>
                <a:sym typeface="Sniglet"/>
              </a:rPr>
              <a:t>During the first week, children will have a staggered start to school.</a:t>
            </a:r>
          </a:p>
        </p:txBody>
      </p:sp>
      <p:sp>
        <p:nvSpPr>
          <p:cNvPr id="7" name="TextBox 7"/>
          <p:cNvSpPr txBox="1"/>
          <p:nvPr/>
        </p:nvSpPr>
        <p:spPr>
          <a:xfrm>
            <a:off x="14143615" y="5151581"/>
            <a:ext cx="3937918" cy="1661875"/>
          </a:xfrm>
          <a:prstGeom prst="rect">
            <a:avLst/>
          </a:prstGeom>
        </p:spPr>
        <p:txBody>
          <a:bodyPr lIns="0" tIns="0" rIns="0" bIns="0" rtlCol="0" anchor="t">
            <a:spAutoFit/>
          </a:bodyPr>
          <a:lstStyle/>
          <a:p>
            <a:pPr algn="ctr">
              <a:lnSpc>
                <a:spcPts val="4475"/>
              </a:lnSpc>
            </a:pPr>
            <a:r>
              <a:rPr lang="en-US" sz="3196">
                <a:solidFill>
                  <a:srgbClr val="5D69B4"/>
                </a:solidFill>
                <a:latin typeface="Sniglet"/>
                <a:ea typeface="Sniglet"/>
                <a:cs typeface="Sniglet"/>
                <a:sym typeface="Sniglet"/>
              </a:rPr>
              <a:t>Afternoon parent liaison meetings available</a:t>
            </a:r>
          </a:p>
        </p:txBody>
      </p:sp>
      <p:sp>
        <p:nvSpPr>
          <p:cNvPr id="8" name="TextBox 8"/>
          <p:cNvSpPr txBox="1"/>
          <p:nvPr/>
        </p:nvSpPr>
        <p:spPr>
          <a:xfrm>
            <a:off x="1107600" y="2537221"/>
            <a:ext cx="13601700" cy="8626079"/>
          </a:xfrm>
          <a:prstGeom prst="rect">
            <a:avLst/>
          </a:prstGeom>
        </p:spPr>
        <p:txBody>
          <a:bodyPr wrap="square" lIns="0" tIns="0" rIns="0" bIns="0" rtlCol="0" anchor="t">
            <a:spAutoFit/>
          </a:bodyPr>
          <a:lstStyle/>
          <a:p>
            <a:pPr algn="just">
              <a:lnSpc>
                <a:spcPts val="4475"/>
              </a:lnSpc>
            </a:pPr>
            <a:r>
              <a:rPr lang="en-US" sz="3196" dirty="0">
                <a:solidFill>
                  <a:srgbClr val="5D69B4"/>
                </a:solidFill>
                <a:latin typeface="Sniglet"/>
                <a:ea typeface="Sniglet"/>
                <a:cs typeface="Sniglet"/>
                <a:sym typeface="Sniglet"/>
              </a:rPr>
              <a:t>Monday 24th August 8.50 - 12.00 Group A (surnames A-P)</a:t>
            </a:r>
          </a:p>
          <a:p>
            <a:pPr algn="just">
              <a:lnSpc>
                <a:spcPts val="4475"/>
              </a:lnSpc>
            </a:pPr>
            <a:endParaRPr lang="en-US" sz="3196" dirty="0">
              <a:solidFill>
                <a:srgbClr val="5D69B4"/>
              </a:solidFill>
              <a:latin typeface="Sniglet"/>
              <a:ea typeface="Sniglet"/>
              <a:cs typeface="Sniglet"/>
              <a:sym typeface="Sniglet"/>
            </a:endParaRPr>
          </a:p>
          <a:p>
            <a:pPr algn="just">
              <a:lnSpc>
                <a:spcPts val="4475"/>
              </a:lnSpc>
            </a:pPr>
            <a:r>
              <a:rPr lang="en-US" sz="3196" dirty="0">
                <a:solidFill>
                  <a:srgbClr val="5D69B4"/>
                </a:solidFill>
                <a:latin typeface="Sniglet"/>
                <a:ea typeface="Sniglet"/>
                <a:cs typeface="Sniglet"/>
                <a:sym typeface="Sniglet"/>
              </a:rPr>
              <a:t>Tuesday 25th August 8.50 - 12.00 Group B (surnames Q-Z)</a:t>
            </a:r>
          </a:p>
          <a:p>
            <a:pPr algn="just">
              <a:lnSpc>
                <a:spcPts val="4475"/>
              </a:lnSpc>
            </a:pPr>
            <a:endParaRPr lang="en-US" sz="3196" dirty="0">
              <a:solidFill>
                <a:srgbClr val="5D69B4"/>
              </a:solidFill>
              <a:latin typeface="Sniglet"/>
              <a:ea typeface="Sniglet"/>
              <a:cs typeface="Sniglet"/>
              <a:sym typeface="Sniglet"/>
            </a:endParaRPr>
          </a:p>
          <a:p>
            <a:pPr algn="just">
              <a:lnSpc>
                <a:spcPts val="4475"/>
              </a:lnSpc>
            </a:pPr>
            <a:r>
              <a:rPr lang="en-US" sz="3196" dirty="0">
                <a:solidFill>
                  <a:srgbClr val="5D69B4"/>
                </a:solidFill>
                <a:latin typeface="Sniglet"/>
                <a:ea typeface="Sniglet"/>
                <a:cs typeface="Sniglet"/>
                <a:sym typeface="Sniglet"/>
              </a:rPr>
              <a:t>Wednesday 26</a:t>
            </a:r>
            <a:r>
              <a:rPr lang="en-US" sz="3196" baseline="30000" dirty="0">
                <a:solidFill>
                  <a:srgbClr val="5D69B4"/>
                </a:solidFill>
                <a:latin typeface="Sniglet"/>
                <a:ea typeface="Sniglet"/>
                <a:cs typeface="Sniglet"/>
                <a:sym typeface="Sniglet"/>
              </a:rPr>
              <a:t>th</a:t>
            </a:r>
            <a:r>
              <a:rPr lang="en-US" sz="3196" dirty="0">
                <a:solidFill>
                  <a:srgbClr val="5D69B4"/>
                </a:solidFill>
                <a:latin typeface="Sniglet"/>
                <a:ea typeface="Sniglet"/>
                <a:cs typeface="Sniglet"/>
                <a:sym typeface="Sniglet"/>
              </a:rPr>
              <a:t> August 8.50-12.00 Group A (surnames A-P)</a:t>
            </a:r>
          </a:p>
          <a:p>
            <a:pPr algn="just">
              <a:lnSpc>
                <a:spcPts val="4475"/>
              </a:lnSpc>
            </a:pPr>
            <a:endParaRPr lang="en-US" sz="3196" dirty="0">
              <a:solidFill>
                <a:srgbClr val="5D69B4"/>
              </a:solidFill>
              <a:latin typeface="Sniglet"/>
              <a:ea typeface="Sniglet"/>
              <a:cs typeface="Sniglet"/>
              <a:sym typeface="Sniglet"/>
            </a:endParaRPr>
          </a:p>
          <a:p>
            <a:pPr algn="just">
              <a:lnSpc>
                <a:spcPts val="4475"/>
              </a:lnSpc>
            </a:pPr>
            <a:r>
              <a:rPr lang="en-US" sz="3196" dirty="0">
                <a:solidFill>
                  <a:srgbClr val="5D69B4"/>
                </a:solidFill>
                <a:latin typeface="Sniglet"/>
                <a:ea typeface="Sniglet"/>
                <a:cs typeface="Sniglet"/>
                <a:sym typeface="Sniglet"/>
              </a:rPr>
              <a:t>Thursday 27th August 8.50 - 12.00 Group B (surnames Q-Z)</a:t>
            </a:r>
          </a:p>
          <a:p>
            <a:pPr algn="just">
              <a:lnSpc>
                <a:spcPts val="4475"/>
              </a:lnSpc>
            </a:pPr>
            <a:endParaRPr lang="en-US" sz="3196" dirty="0">
              <a:solidFill>
                <a:srgbClr val="5D69B4"/>
              </a:solidFill>
              <a:latin typeface="Sniglet"/>
              <a:ea typeface="Sniglet"/>
              <a:cs typeface="Sniglet"/>
              <a:sym typeface="Sniglet"/>
            </a:endParaRPr>
          </a:p>
          <a:p>
            <a:pPr algn="just">
              <a:lnSpc>
                <a:spcPts val="4475"/>
              </a:lnSpc>
            </a:pPr>
            <a:r>
              <a:rPr lang="en-US" sz="3196" dirty="0">
                <a:solidFill>
                  <a:srgbClr val="5D69B4"/>
                </a:solidFill>
                <a:latin typeface="Sniglet"/>
                <a:ea typeface="Sniglet"/>
                <a:cs typeface="Sniglet"/>
                <a:sym typeface="Sniglet"/>
              </a:rPr>
              <a:t>Friday 28th August 8.50 - 12.00 Group A (surnames A-P)</a:t>
            </a:r>
          </a:p>
          <a:p>
            <a:pPr algn="just">
              <a:lnSpc>
                <a:spcPts val="4475"/>
              </a:lnSpc>
            </a:pPr>
            <a:endParaRPr lang="en-US" sz="3196" dirty="0">
              <a:solidFill>
                <a:srgbClr val="5D69B4"/>
              </a:solidFill>
              <a:latin typeface="Sniglet"/>
              <a:ea typeface="Sniglet"/>
              <a:cs typeface="Sniglet"/>
              <a:sym typeface="Sniglet"/>
            </a:endParaRPr>
          </a:p>
          <a:p>
            <a:pPr algn="just">
              <a:lnSpc>
                <a:spcPts val="4475"/>
              </a:lnSpc>
            </a:pPr>
            <a:r>
              <a:rPr lang="en-US" sz="3196" dirty="0">
                <a:solidFill>
                  <a:srgbClr val="5D69B4"/>
                </a:solidFill>
                <a:latin typeface="Sniglet"/>
                <a:ea typeface="Sniglet"/>
                <a:cs typeface="Sniglet"/>
                <a:sym typeface="Sniglet"/>
              </a:rPr>
              <a:t>Tuesday 1st September 8.50 - 1.00 Group B (surnames Q-Z)</a:t>
            </a:r>
          </a:p>
          <a:p>
            <a:pPr algn="just">
              <a:lnSpc>
                <a:spcPts val="4475"/>
              </a:lnSpc>
            </a:pPr>
            <a:r>
              <a:rPr lang="en-US" sz="3196" dirty="0">
                <a:solidFill>
                  <a:srgbClr val="5D69B4"/>
                </a:solidFill>
                <a:latin typeface="Sniglet"/>
                <a:ea typeface="Sniglet"/>
                <a:cs typeface="Sniglet"/>
                <a:sym typeface="Sniglet"/>
              </a:rPr>
              <a:t>Wednesday 2nd September 8.50-1.00 Group A (surnames A-P) </a:t>
            </a:r>
          </a:p>
          <a:p>
            <a:pPr algn="just">
              <a:lnSpc>
                <a:spcPts val="4475"/>
              </a:lnSpc>
            </a:pPr>
            <a:r>
              <a:rPr lang="en-US" sz="3196" dirty="0">
                <a:solidFill>
                  <a:srgbClr val="5D69B4"/>
                </a:solidFill>
                <a:latin typeface="Sniglet"/>
                <a:ea typeface="Sniglet"/>
                <a:cs typeface="Sniglet"/>
                <a:sym typeface="Sniglet"/>
              </a:rPr>
              <a:t>Thursday 3</a:t>
            </a:r>
            <a:r>
              <a:rPr lang="en-US" sz="3196" baseline="30000" dirty="0">
                <a:solidFill>
                  <a:srgbClr val="5D69B4"/>
                </a:solidFill>
                <a:latin typeface="Sniglet"/>
                <a:ea typeface="Sniglet"/>
                <a:cs typeface="Sniglet"/>
                <a:sym typeface="Sniglet"/>
              </a:rPr>
              <a:t>rd</a:t>
            </a:r>
            <a:r>
              <a:rPr lang="en-US" sz="3196" dirty="0">
                <a:solidFill>
                  <a:srgbClr val="5D69B4"/>
                </a:solidFill>
                <a:latin typeface="Sniglet"/>
                <a:ea typeface="Sniglet"/>
                <a:cs typeface="Sniglet"/>
                <a:sym typeface="Sniglet"/>
              </a:rPr>
              <a:t> September onwards - all children in full time 8.50 - 3.30</a:t>
            </a:r>
          </a:p>
          <a:p>
            <a:pPr algn="just">
              <a:lnSpc>
                <a:spcPts val="4475"/>
              </a:lnSpc>
            </a:pPr>
            <a:endParaRPr lang="en-US" sz="3196" dirty="0">
              <a:solidFill>
                <a:srgbClr val="5D69B4"/>
              </a:solidFill>
              <a:latin typeface="Sniglet"/>
              <a:ea typeface="Sniglet"/>
              <a:cs typeface="Sniglet"/>
              <a:sym typeface="Sniglet"/>
            </a:endParaRPr>
          </a:p>
          <a:p>
            <a:pPr algn="just">
              <a:lnSpc>
                <a:spcPts val="4475"/>
              </a:lnSpc>
            </a:pPr>
            <a:endParaRPr lang="en-US" sz="3196" dirty="0">
              <a:solidFill>
                <a:srgbClr val="5D69B4"/>
              </a:solidFill>
              <a:latin typeface="Sniglet"/>
              <a:ea typeface="Sniglet"/>
              <a:cs typeface="Sniglet"/>
              <a:sym typeface="Snigle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3F0"/>
        </a:solidFill>
        <a:effectLst/>
      </p:bgPr>
    </p:bg>
    <p:spTree>
      <p:nvGrpSpPr>
        <p:cNvPr id="1" name=""/>
        <p:cNvGrpSpPr/>
        <p:nvPr/>
      </p:nvGrpSpPr>
      <p:grpSpPr>
        <a:xfrm>
          <a:off x="0" y="0"/>
          <a:ext cx="0" cy="0"/>
          <a:chOff x="0" y="0"/>
          <a:chExt cx="0" cy="0"/>
        </a:xfrm>
      </p:grpSpPr>
      <p:sp>
        <p:nvSpPr>
          <p:cNvPr id="2" name="Freeform 2"/>
          <p:cNvSpPr/>
          <p:nvPr/>
        </p:nvSpPr>
        <p:spPr>
          <a:xfrm rot="8562969">
            <a:off x="-5894304" y="1660870"/>
            <a:ext cx="14003809" cy="8139714"/>
          </a:xfrm>
          <a:custGeom>
            <a:avLst/>
            <a:gdLst/>
            <a:ahLst/>
            <a:cxnLst/>
            <a:rect l="l" t="t" r="r" b="b"/>
            <a:pathLst>
              <a:path w="14003809" h="8139714">
                <a:moveTo>
                  <a:pt x="0" y="0"/>
                </a:moveTo>
                <a:lnTo>
                  <a:pt x="14003810" y="0"/>
                </a:lnTo>
                <a:lnTo>
                  <a:pt x="14003810" y="8139714"/>
                </a:lnTo>
                <a:lnTo>
                  <a:pt x="0" y="813971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p:cNvSpPr/>
          <p:nvPr/>
        </p:nvSpPr>
        <p:spPr>
          <a:xfrm>
            <a:off x="13546298" y="236289"/>
            <a:ext cx="4535235" cy="2624767"/>
          </a:xfrm>
          <a:custGeom>
            <a:avLst/>
            <a:gdLst/>
            <a:ahLst/>
            <a:cxnLst/>
            <a:rect l="l" t="t" r="r" b="b"/>
            <a:pathLst>
              <a:path w="4535235" h="2624767">
                <a:moveTo>
                  <a:pt x="0" y="0"/>
                </a:moveTo>
                <a:lnTo>
                  <a:pt x="4535235" y="0"/>
                </a:lnTo>
                <a:lnTo>
                  <a:pt x="4535235" y="2624767"/>
                </a:lnTo>
                <a:lnTo>
                  <a:pt x="0" y="2624767"/>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2493151" flipH="1">
            <a:off x="288410" y="658844"/>
            <a:ext cx="1220622" cy="1256754"/>
          </a:xfrm>
          <a:custGeom>
            <a:avLst/>
            <a:gdLst/>
            <a:ahLst/>
            <a:cxnLst/>
            <a:rect l="l" t="t" r="r" b="b"/>
            <a:pathLst>
              <a:path w="1220622" h="1256754">
                <a:moveTo>
                  <a:pt x="1220622" y="0"/>
                </a:moveTo>
                <a:lnTo>
                  <a:pt x="0" y="0"/>
                </a:lnTo>
                <a:lnTo>
                  <a:pt x="0" y="1256754"/>
                </a:lnTo>
                <a:lnTo>
                  <a:pt x="1220622" y="1256754"/>
                </a:lnTo>
                <a:lnTo>
                  <a:pt x="1220622"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TextBox 5"/>
          <p:cNvSpPr txBox="1"/>
          <p:nvPr/>
        </p:nvSpPr>
        <p:spPr>
          <a:xfrm>
            <a:off x="3287838" y="896973"/>
            <a:ext cx="9915263" cy="651699"/>
          </a:xfrm>
          <a:prstGeom prst="rect">
            <a:avLst/>
          </a:prstGeom>
        </p:spPr>
        <p:txBody>
          <a:bodyPr lIns="0" tIns="0" rIns="0" bIns="0" rtlCol="0" anchor="t">
            <a:spAutoFit/>
          </a:bodyPr>
          <a:lstStyle/>
          <a:p>
            <a:pPr algn="ctr">
              <a:lnSpc>
                <a:spcPts val="4817"/>
              </a:lnSpc>
            </a:pPr>
            <a:r>
              <a:rPr lang="en-US" sz="4915" b="1">
                <a:solidFill>
                  <a:srgbClr val="FC7A58"/>
                </a:solidFill>
                <a:latin typeface="Playpen Sans Bold"/>
                <a:ea typeface="Playpen Sans Bold"/>
                <a:cs typeface="Playpen Sans Bold"/>
                <a:sym typeface="Playpen Sans Bold"/>
              </a:rPr>
              <a:t>School Uniform</a:t>
            </a:r>
          </a:p>
        </p:txBody>
      </p:sp>
      <p:sp>
        <p:nvSpPr>
          <p:cNvPr id="6" name="TextBox 6"/>
          <p:cNvSpPr txBox="1"/>
          <p:nvPr/>
        </p:nvSpPr>
        <p:spPr>
          <a:xfrm>
            <a:off x="1456899" y="1864751"/>
            <a:ext cx="15443045" cy="8048998"/>
          </a:xfrm>
          <a:prstGeom prst="rect">
            <a:avLst/>
          </a:prstGeom>
        </p:spPr>
        <p:txBody>
          <a:bodyPr lIns="0" tIns="0" rIns="0" bIns="0" rtlCol="0" anchor="t">
            <a:spAutoFit/>
          </a:bodyPr>
          <a:lstStyle/>
          <a:p>
            <a:pPr algn="ctr">
              <a:lnSpc>
                <a:spcPts val="4475"/>
              </a:lnSpc>
            </a:pPr>
            <a:endParaRPr lang="en-US" sz="3196" dirty="0">
              <a:solidFill>
                <a:srgbClr val="5D69B4"/>
              </a:solidFill>
              <a:latin typeface="Sniglet"/>
              <a:ea typeface="Sniglet"/>
              <a:cs typeface="Sniglet"/>
              <a:sym typeface="Sniglet"/>
            </a:endParaRPr>
          </a:p>
          <a:p>
            <a:pPr algn="l">
              <a:lnSpc>
                <a:spcPts val="4475"/>
              </a:lnSpc>
            </a:pPr>
            <a:r>
              <a:rPr lang="en-US" sz="3196" dirty="0">
                <a:solidFill>
                  <a:srgbClr val="5D69B4"/>
                </a:solidFill>
                <a:latin typeface="Sniglet"/>
                <a:ea typeface="Sniglet"/>
                <a:cs typeface="Sniglet"/>
                <a:sym typeface="Sniglet"/>
              </a:rPr>
              <a:t>Please ensure all uniform is labelled with your child’s name including PE kit.</a:t>
            </a:r>
          </a:p>
          <a:p>
            <a:pPr marL="690199" lvl="1" indent="-345099" algn="l">
              <a:lnSpc>
                <a:spcPts val="4475"/>
              </a:lnSpc>
              <a:buFont typeface="Arial"/>
              <a:buChar char="•"/>
            </a:pPr>
            <a:r>
              <a:rPr lang="en-US" sz="3196" dirty="0">
                <a:solidFill>
                  <a:srgbClr val="5D69B4"/>
                </a:solidFill>
                <a:latin typeface="Sniglet"/>
                <a:ea typeface="Sniglet"/>
                <a:cs typeface="Sniglet"/>
                <a:sym typeface="Sniglet"/>
              </a:rPr>
              <a:t>Grey or black trousers or shorts</a:t>
            </a:r>
          </a:p>
          <a:p>
            <a:pPr marL="690199" lvl="1" indent="-345099" algn="l">
              <a:lnSpc>
                <a:spcPts val="4475"/>
              </a:lnSpc>
              <a:buFont typeface="Arial"/>
              <a:buChar char="•"/>
            </a:pPr>
            <a:r>
              <a:rPr lang="en-US" sz="3196" dirty="0">
                <a:solidFill>
                  <a:srgbClr val="5D69B4"/>
                </a:solidFill>
                <a:latin typeface="Sniglet"/>
                <a:ea typeface="Sniglet"/>
                <a:cs typeface="Sniglet"/>
                <a:sym typeface="Sniglet"/>
              </a:rPr>
              <a:t>Grey tunic or skirt</a:t>
            </a:r>
          </a:p>
          <a:p>
            <a:pPr marL="690199" lvl="1" indent="-345099" algn="l">
              <a:lnSpc>
                <a:spcPts val="4475"/>
              </a:lnSpc>
              <a:buFont typeface="Arial"/>
              <a:buChar char="•"/>
            </a:pPr>
            <a:r>
              <a:rPr lang="en-US" sz="3196" dirty="0">
                <a:solidFill>
                  <a:srgbClr val="5D69B4"/>
                </a:solidFill>
                <a:latin typeface="Sniglet"/>
                <a:ea typeface="Sniglet"/>
                <a:cs typeface="Sniglet"/>
                <a:sym typeface="Sniglet"/>
              </a:rPr>
              <a:t>Red sweatshirt with school logo or red jumper/cardigan</a:t>
            </a:r>
          </a:p>
          <a:p>
            <a:pPr marL="690199" lvl="1" indent="-345099" algn="l">
              <a:lnSpc>
                <a:spcPts val="4475"/>
              </a:lnSpc>
              <a:buFont typeface="Arial"/>
              <a:buChar char="•"/>
            </a:pPr>
            <a:r>
              <a:rPr lang="en-US" sz="3196" dirty="0">
                <a:solidFill>
                  <a:srgbClr val="5D69B4"/>
                </a:solidFill>
                <a:latin typeface="Sniglet"/>
                <a:ea typeface="Sniglet"/>
                <a:cs typeface="Sniglet"/>
                <a:sym typeface="Sniglet"/>
              </a:rPr>
              <a:t>White or red shirt, blouse or polo shirt</a:t>
            </a:r>
          </a:p>
          <a:p>
            <a:pPr marL="690199" lvl="1" indent="-345099" algn="l">
              <a:lnSpc>
                <a:spcPts val="4475"/>
              </a:lnSpc>
              <a:buFont typeface="Arial"/>
              <a:buChar char="•"/>
            </a:pPr>
            <a:r>
              <a:rPr lang="en-US" sz="3196" dirty="0">
                <a:solidFill>
                  <a:srgbClr val="5D69B4"/>
                </a:solidFill>
                <a:latin typeface="Sniglet"/>
                <a:ea typeface="Sniglet"/>
                <a:cs typeface="Sniglet"/>
                <a:sym typeface="Sniglet"/>
              </a:rPr>
              <a:t>Grey, red, black or white socks or tights</a:t>
            </a:r>
          </a:p>
          <a:p>
            <a:pPr marL="690199" lvl="1" indent="-345099" algn="l">
              <a:lnSpc>
                <a:spcPts val="4475"/>
              </a:lnSpc>
              <a:buFont typeface="Arial"/>
              <a:buChar char="•"/>
            </a:pPr>
            <a:r>
              <a:rPr lang="en-US" sz="3196" dirty="0">
                <a:solidFill>
                  <a:srgbClr val="5D69B4"/>
                </a:solidFill>
                <a:latin typeface="Sniglet"/>
                <a:ea typeface="Sniglet"/>
                <a:cs typeface="Sniglet"/>
                <a:sym typeface="Sniglet"/>
              </a:rPr>
              <a:t>Dark </a:t>
            </a:r>
            <a:r>
              <a:rPr lang="en-US" sz="3196" dirty="0" err="1">
                <a:solidFill>
                  <a:srgbClr val="5D69B4"/>
                </a:solidFill>
                <a:latin typeface="Sniglet"/>
                <a:ea typeface="Sniglet"/>
                <a:cs typeface="Sniglet"/>
                <a:sym typeface="Sniglet"/>
              </a:rPr>
              <a:t>coloured</a:t>
            </a:r>
            <a:r>
              <a:rPr lang="en-US" sz="3196" dirty="0">
                <a:solidFill>
                  <a:srgbClr val="5D69B4"/>
                </a:solidFill>
                <a:latin typeface="Sniglet"/>
                <a:ea typeface="Sniglet"/>
                <a:cs typeface="Sniglet"/>
                <a:sym typeface="Sniglet"/>
              </a:rPr>
              <a:t> footwear with </a:t>
            </a:r>
            <a:r>
              <a:rPr lang="en-US" sz="3196" dirty="0" err="1">
                <a:solidFill>
                  <a:srgbClr val="5D69B4"/>
                </a:solidFill>
                <a:latin typeface="Sniglet"/>
                <a:ea typeface="Sniglet"/>
                <a:cs typeface="Sniglet"/>
                <a:sym typeface="Sniglet"/>
              </a:rPr>
              <a:t>velcro</a:t>
            </a:r>
            <a:r>
              <a:rPr lang="en-US" sz="3196" dirty="0">
                <a:solidFill>
                  <a:srgbClr val="5D69B4"/>
                </a:solidFill>
                <a:latin typeface="Sniglet"/>
                <a:ea typeface="Sniglet"/>
                <a:cs typeface="Sniglet"/>
                <a:sym typeface="Sniglet"/>
              </a:rPr>
              <a:t> fastenings (NO LACES)</a:t>
            </a:r>
          </a:p>
          <a:p>
            <a:pPr marL="690199" lvl="1" indent="-345099" algn="l">
              <a:lnSpc>
                <a:spcPts val="4475"/>
              </a:lnSpc>
              <a:buFont typeface="Arial"/>
              <a:buChar char="•"/>
            </a:pPr>
            <a:r>
              <a:rPr lang="en-US" sz="3196" dirty="0">
                <a:solidFill>
                  <a:srgbClr val="5D69B4"/>
                </a:solidFill>
                <a:latin typeface="Sniglet"/>
                <a:ea typeface="Sniglet"/>
                <a:cs typeface="Sniglet"/>
                <a:sym typeface="Sniglet"/>
              </a:rPr>
              <a:t>A spare set of clothes including pants, socks, tights, </a:t>
            </a:r>
            <a:r>
              <a:rPr lang="en-US" sz="3196" dirty="0" err="1">
                <a:solidFill>
                  <a:srgbClr val="5D69B4"/>
                </a:solidFill>
                <a:latin typeface="Sniglet"/>
                <a:ea typeface="Sniglet"/>
                <a:cs typeface="Sniglet"/>
                <a:sym typeface="Sniglet"/>
              </a:rPr>
              <a:t>etc</a:t>
            </a:r>
            <a:r>
              <a:rPr lang="en-US" sz="3196" dirty="0">
                <a:solidFill>
                  <a:srgbClr val="5D69B4"/>
                </a:solidFill>
                <a:latin typeface="Sniglet"/>
                <a:ea typeface="Sniglet"/>
                <a:cs typeface="Sniglet"/>
                <a:sym typeface="Sniglet"/>
              </a:rPr>
              <a:t> in a labelled carrier bag</a:t>
            </a:r>
          </a:p>
          <a:p>
            <a:pPr marL="690199" lvl="1" indent="-345099" algn="l">
              <a:lnSpc>
                <a:spcPts val="4475"/>
              </a:lnSpc>
              <a:buFont typeface="Arial"/>
              <a:buChar char="•"/>
            </a:pPr>
            <a:r>
              <a:rPr lang="en-US" sz="3196" dirty="0">
                <a:solidFill>
                  <a:srgbClr val="5D69B4"/>
                </a:solidFill>
                <a:latin typeface="Sniglet"/>
                <a:ea typeface="Sniglet"/>
                <a:cs typeface="Sniglet"/>
                <a:sym typeface="Sniglet"/>
              </a:rPr>
              <a:t>A pair of wellies</a:t>
            </a:r>
          </a:p>
          <a:p>
            <a:pPr marL="690199" lvl="1" indent="-345099" algn="l">
              <a:lnSpc>
                <a:spcPts val="4475"/>
              </a:lnSpc>
              <a:buFont typeface="Arial"/>
              <a:buChar char="•"/>
            </a:pPr>
            <a:r>
              <a:rPr lang="en-US" sz="3196" dirty="0">
                <a:solidFill>
                  <a:srgbClr val="5D69B4"/>
                </a:solidFill>
                <a:latin typeface="Sniglet"/>
                <a:ea typeface="Sniglet"/>
                <a:cs typeface="Sniglet"/>
                <a:sym typeface="Sniglet"/>
              </a:rPr>
              <a:t>A waterproof coat</a:t>
            </a:r>
          </a:p>
          <a:p>
            <a:pPr algn="l">
              <a:lnSpc>
                <a:spcPts val="4475"/>
              </a:lnSpc>
            </a:pPr>
            <a:endParaRPr lang="en-US" sz="3196" dirty="0">
              <a:solidFill>
                <a:srgbClr val="5D69B4"/>
              </a:solidFill>
              <a:latin typeface="Sniglet"/>
              <a:ea typeface="Sniglet"/>
              <a:cs typeface="Sniglet"/>
              <a:sym typeface="Sniglet"/>
            </a:endParaRPr>
          </a:p>
          <a:p>
            <a:pPr algn="ctr">
              <a:lnSpc>
                <a:spcPts val="4475"/>
              </a:lnSpc>
            </a:pPr>
            <a:endParaRPr lang="en-US" sz="3196" dirty="0">
              <a:solidFill>
                <a:srgbClr val="5D69B4"/>
              </a:solidFill>
              <a:latin typeface="Sniglet"/>
              <a:ea typeface="Sniglet"/>
              <a:cs typeface="Sniglet"/>
              <a:sym typeface="Sniglet"/>
            </a:endParaRPr>
          </a:p>
          <a:p>
            <a:pPr algn="ctr">
              <a:lnSpc>
                <a:spcPts val="4475"/>
              </a:lnSpc>
            </a:pPr>
            <a:endParaRPr lang="en-US" sz="3196" dirty="0">
              <a:solidFill>
                <a:srgbClr val="5D69B4"/>
              </a:solidFill>
              <a:latin typeface="Sniglet"/>
              <a:ea typeface="Sniglet"/>
              <a:cs typeface="Sniglet"/>
              <a:sym typeface="Sniglet"/>
            </a:endParaRPr>
          </a:p>
        </p:txBody>
      </p:sp>
      <p:sp>
        <p:nvSpPr>
          <p:cNvPr id="7" name="TextBox 7"/>
          <p:cNvSpPr txBox="1"/>
          <p:nvPr/>
        </p:nvSpPr>
        <p:spPr>
          <a:xfrm>
            <a:off x="1772253" y="8891810"/>
            <a:ext cx="15799862" cy="1113980"/>
          </a:xfrm>
          <a:prstGeom prst="rect">
            <a:avLst/>
          </a:prstGeom>
        </p:spPr>
        <p:txBody>
          <a:bodyPr lIns="0" tIns="0" rIns="0" bIns="0" rtlCol="0" anchor="t">
            <a:spAutoFit/>
          </a:bodyPr>
          <a:lstStyle/>
          <a:p>
            <a:pPr algn="ctr">
              <a:lnSpc>
                <a:spcPts val="4327"/>
              </a:lnSpc>
            </a:pPr>
            <a:r>
              <a:rPr lang="en-US" sz="4415" b="1">
                <a:solidFill>
                  <a:srgbClr val="5D69B4"/>
                </a:solidFill>
                <a:latin typeface="Playpen Sans Bold"/>
                <a:ea typeface="Playpen Sans Bold"/>
                <a:cs typeface="Playpen Sans Bold"/>
                <a:sym typeface="Playpen Sans Bold"/>
              </a:rPr>
              <a:t>More information about ordering uniform and school bookbags can be found from the school office.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3F0"/>
        </a:solidFill>
        <a:effectLst/>
      </p:bgPr>
    </p:bg>
    <p:spTree>
      <p:nvGrpSpPr>
        <p:cNvPr id="1" name=""/>
        <p:cNvGrpSpPr/>
        <p:nvPr/>
      </p:nvGrpSpPr>
      <p:grpSpPr>
        <a:xfrm>
          <a:off x="0" y="0"/>
          <a:ext cx="0" cy="0"/>
          <a:chOff x="0" y="0"/>
          <a:chExt cx="0" cy="0"/>
        </a:xfrm>
      </p:grpSpPr>
      <p:sp>
        <p:nvSpPr>
          <p:cNvPr id="2" name="Freeform 2"/>
          <p:cNvSpPr/>
          <p:nvPr/>
        </p:nvSpPr>
        <p:spPr>
          <a:xfrm rot="8562969">
            <a:off x="-5894304" y="1660870"/>
            <a:ext cx="14003809" cy="8139714"/>
          </a:xfrm>
          <a:custGeom>
            <a:avLst/>
            <a:gdLst/>
            <a:ahLst/>
            <a:cxnLst/>
            <a:rect l="l" t="t" r="r" b="b"/>
            <a:pathLst>
              <a:path w="14003809" h="8139714">
                <a:moveTo>
                  <a:pt x="0" y="0"/>
                </a:moveTo>
                <a:lnTo>
                  <a:pt x="14003810" y="0"/>
                </a:lnTo>
                <a:lnTo>
                  <a:pt x="14003810" y="8139714"/>
                </a:lnTo>
                <a:lnTo>
                  <a:pt x="0" y="813971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p:cNvSpPr/>
          <p:nvPr/>
        </p:nvSpPr>
        <p:spPr>
          <a:xfrm>
            <a:off x="13546298" y="236289"/>
            <a:ext cx="4535235" cy="2624767"/>
          </a:xfrm>
          <a:custGeom>
            <a:avLst/>
            <a:gdLst/>
            <a:ahLst/>
            <a:cxnLst/>
            <a:rect l="l" t="t" r="r" b="b"/>
            <a:pathLst>
              <a:path w="4535235" h="2624767">
                <a:moveTo>
                  <a:pt x="0" y="0"/>
                </a:moveTo>
                <a:lnTo>
                  <a:pt x="4535235" y="0"/>
                </a:lnTo>
                <a:lnTo>
                  <a:pt x="4535235" y="2624767"/>
                </a:lnTo>
                <a:lnTo>
                  <a:pt x="0" y="2624767"/>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2493151" flipH="1">
            <a:off x="288410" y="658844"/>
            <a:ext cx="1220622" cy="1256754"/>
          </a:xfrm>
          <a:custGeom>
            <a:avLst/>
            <a:gdLst/>
            <a:ahLst/>
            <a:cxnLst/>
            <a:rect l="l" t="t" r="r" b="b"/>
            <a:pathLst>
              <a:path w="1220622" h="1256754">
                <a:moveTo>
                  <a:pt x="1220622" y="0"/>
                </a:moveTo>
                <a:lnTo>
                  <a:pt x="0" y="0"/>
                </a:lnTo>
                <a:lnTo>
                  <a:pt x="0" y="1256754"/>
                </a:lnTo>
                <a:lnTo>
                  <a:pt x="1220622" y="1256754"/>
                </a:lnTo>
                <a:lnTo>
                  <a:pt x="1220622"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TextBox 5"/>
          <p:cNvSpPr txBox="1"/>
          <p:nvPr/>
        </p:nvSpPr>
        <p:spPr>
          <a:xfrm>
            <a:off x="3631036" y="331539"/>
            <a:ext cx="9915263" cy="651699"/>
          </a:xfrm>
          <a:prstGeom prst="rect">
            <a:avLst/>
          </a:prstGeom>
        </p:spPr>
        <p:txBody>
          <a:bodyPr lIns="0" tIns="0" rIns="0" bIns="0" rtlCol="0" anchor="t">
            <a:spAutoFit/>
          </a:bodyPr>
          <a:lstStyle/>
          <a:p>
            <a:pPr algn="ctr">
              <a:lnSpc>
                <a:spcPts val="4817"/>
              </a:lnSpc>
            </a:pPr>
            <a:r>
              <a:rPr lang="en-US" sz="4915" b="1">
                <a:solidFill>
                  <a:srgbClr val="FC7A58"/>
                </a:solidFill>
                <a:latin typeface="Playpen Sans Bold"/>
                <a:ea typeface="Playpen Sans Bold"/>
                <a:cs typeface="Playpen Sans Bold"/>
                <a:sym typeface="Playpen Sans Bold"/>
              </a:rPr>
              <a:t>PE Kit</a:t>
            </a:r>
          </a:p>
        </p:txBody>
      </p:sp>
      <p:sp>
        <p:nvSpPr>
          <p:cNvPr id="6" name="TextBox 6"/>
          <p:cNvSpPr txBox="1"/>
          <p:nvPr/>
        </p:nvSpPr>
        <p:spPr>
          <a:xfrm>
            <a:off x="1422478" y="1319450"/>
            <a:ext cx="15443045" cy="7281625"/>
          </a:xfrm>
          <a:prstGeom prst="rect">
            <a:avLst/>
          </a:prstGeom>
        </p:spPr>
        <p:txBody>
          <a:bodyPr lIns="0" tIns="0" rIns="0" bIns="0" rtlCol="0" anchor="t">
            <a:spAutoFit/>
          </a:bodyPr>
          <a:lstStyle/>
          <a:p>
            <a:pPr algn="ctr">
              <a:lnSpc>
                <a:spcPts val="4475"/>
              </a:lnSpc>
            </a:pPr>
            <a:r>
              <a:rPr lang="en-US" sz="3196">
                <a:solidFill>
                  <a:srgbClr val="5D69B4"/>
                </a:solidFill>
                <a:latin typeface="Sniglet"/>
                <a:ea typeface="Sniglet"/>
                <a:cs typeface="Sniglet"/>
                <a:sym typeface="Sniglet"/>
              </a:rPr>
              <a:t>This stays in school and goes home every half-term.</a:t>
            </a:r>
          </a:p>
          <a:p>
            <a:pPr algn="ctr">
              <a:lnSpc>
                <a:spcPts val="4475"/>
              </a:lnSpc>
            </a:pPr>
            <a:endParaRPr lang="en-US" sz="3196">
              <a:solidFill>
                <a:srgbClr val="5D69B4"/>
              </a:solidFill>
              <a:latin typeface="Sniglet"/>
              <a:ea typeface="Sniglet"/>
              <a:cs typeface="Sniglet"/>
              <a:sym typeface="Sniglet"/>
            </a:endParaRPr>
          </a:p>
          <a:p>
            <a:pPr algn="ctr">
              <a:lnSpc>
                <a:spcPts val="4475"/>
              </a:lnSpc>
            </a:pPr>
            <a:r>
              <a:rPr lang="en-US" sz="3196">
                <a:solidFill>
                  <a:srgbClr val="5D69B4"/>
                </a:solidFill>
                <a:latin typeface="Sniglet"/>
                <a:ea typeface="Sniglet"/>
                <a:cs typeface="Sniglet"/>
                <a:sym typeface="Sniglet"/>
              </a:rPr>
              <a:t>A drawstring bag is needed - NO BACKPACKS DUE TO LIMITED SPACE</a:t>
            </a:r>
          </a:p>
          <a:p>
            <a:pPr algn="ctr">
              <a:lnSpc>
                <a:spcPts val="4475"/>
              </a:lnSpc>
            </a:pPr>
            <a:endParaRPr lang="en-US" sz="3196">
              <a:solidFill>
                <a:srgbClr val="5D69B4"/>
              </a:solidFill>
              <a:latin typeface="Sniglet"/>
              <a:ea typeface="Sniglet"/>
              <a:cs typeface="Sniglet"/>
              <a:sym typeface="Sniglet"/>
            </a:endParaRPr>
          </a:p>
          <a:p>
            <a:pPr marL="690199" lvl="1" indent="-345099" algn="l">
              <a:lnSpc>
                <a:spcPts val="4475"/>
              </a:lnSpc>
              <a:buFont typeface="Arial"/>
              <a:buChar char="•"/>
            </a:pPr>
            <a:r>
              <a:rPr lang="en-US" sz="3196">
                <a:solidFill>
                  <a:srgbClr val="5D69B4"/>
                </a:solidFill>
                <a:latin typeface="Sniglet"/>
                <a:ea typeface="Sniglet"/>
                <a:cs typeface="Sniglet"/>
                <a:sym typeface="Sniglet"/>
              </a:rPr>
              <a:t>White round neck plain t-shirt</a:t>
            </a:r>
          </a:p>
          <a:p>
            <a:pPr marL="690199" lvl="1" indent="-345099" algn="l">
              <a:lnSpc>
                <a:spcPts val="4475"/>
              </a:lnSpc>
              <a:buFont typeface="Arial"/>
              <a:buChar char="•"/>
            </a:pPr>
            <a:r>
              <a:rPr lang="en-US" sz="3196">
                <a:solidFill>
                  <a:srgbClr val="5D69B4"/>
                </a:solidFill>
                <a:latin typeface="Sniglet"/>
                <a:ea typeface="Sniglet"/>
                <a:cs typeface="Sniglet"/>
                <a:sym typeface="Sniglet"/>
              </a:rPr>
              <a:t>Black shorts (not cycling shorts)</a:t>
            </a:r>
          </a:p>
          <a:p>
            <a:pPr marL="690199" lvl="1" indent="-345099" algn="l">
              <a:lnSpc>
                <a:spcPts val="4475"/>
              </a:lnSpc>
              <a:buFont typeface="Arial"/>
              <a:buChar char="•"/>
            </a:pPr>
            <a:r>
              <a:rPr lang="en-US" sz="3196">
                <a:solidFill>
                  <a:srgbClr val="5D69B4"/>
                </a:solidFill>
                <a:latin typeface="Sniglet"/>
                <a:ea typeface="Sniglet"/>
                <a:cs typeface="Sniglet"/>
                <a:sym typeface="Sniglet"/>
              </a:rPr>
              <a:t>Indoor plimsoles</a:t>
            </a:r>
          </a:p>
          <a:p>
            <a:pPr marL="690199" lvl="1" indent="-345099" algn="l">
              <a:lnSpc>
                <a:spcPts val="4475"/>
              </a:lnSpc>
              <a:buFont typeface="Arial"/>
              <a:buChar char="•"/>
            </a:pPr>
            <a:r>
              <a:rPr lang="en-US" sz="3196">
                <a:solidFill>
                  <a:srgbClr val="5D69B4"/>
                </a:solidFill>
                <a:latin typeface="Sniglet"/>
                <a:ea typeface="Sniglet"/>
                <a:cs typeface="Sniglet"/>
                <a:sym typeface="Sniglet"/>
              </a:rPr>
              <a:t>No jewellery</a:t>
            </a:r>
          </a:p>
          <a:p>
            <a:pPr algn="l">
              <a:lnSpc>
                <a:spcPts val="4475"/>
              </a:lnSpc>
            </a:pPr>
            <a:endParaRPr lang="en-US" sz="3196">
              <a:solidFill>
                <a:srgbClr val="5D69B4"/>
              </a:solidFill>
              <a:latin typeface="Sniglet"/>
              <a:ea typeface="Sniglet"/>
              <a:cs typeface="Sniglet"/>
              <a:sym typeface="Sniglet"/>
            </a:endParaRPr>
          </a:p>
          <a:p>
            <a:pPr algn="ctr">
              <a:lnSpc>
                <a:spcPts val="4475"/>
              </a:lnSpc>
            </a:pPr>
            <a:r>
              <a:rPr lang="en-US" sz="3196">
                <a:solidFill>
                  <a:srgbClr val="5D69B4"/>
                </a:solidFill>
                <a:latin typeface="Sniglet"/>
                <a:ea typeface="Sniglet"/>
                <a:cs typeface="Sniglet"/>
                <a:sym typeface="Sniglet"/>
              </a:rPr>
              <a:t>NO BRANDED CLOTHES FOR PE KIT OR SCHOOL UNFORM PLEASE.</a:t>
            </a:r>
          </a:p>
          <a:p>
            <a:pPr algn="l">
              <a:lnSpc>
                <a:spcPts val="4475"/>
              </a:lnSpc>
            </a:pPr>
            <a:endParaRPr lang="en-US" sz="3196">
              <a:solidFill>
                <a:srgbClr val="5D69B4"/>
              </a:solidFill>
              <a:latin typeface="Sniglet"/>
              <a:ea typeface="Sniglet"/>
              <a:cs typeface="Sniglet"/>
              <a:sym typeface="Sniglet"/>
            </a:endParaRPr>
          </a:p>
          <a:p>
            <a:pPr algn="ctr">
              <a:lnSpc>
                <a:spcPts val="4475"/>
              </a:lnSpc>
            </a:pPr>
            <a:endParaRPr lang="en-US" sz="3196">
              <a:solidFill>
                <a:srgbClr val="5D69B4"/>
              </a:solidFill>
              <a:latin typeface="Sniglet"/>
              <a:ea typeface="Sniglet"/>
              <a:cs typeface="Sniglet"/>
              <a:sym typeface="Sniglet"/>
            </a:endParaRPr>
          </a:p>
          <a:p>
            <a:pPr algn="ctr">
              <a:lnSpc>
                <a:spcPts val="4475"/>
              </a:lnSpc>
            </a:pPr>
            <a:endParaRPr lang="en-US" sz="3196">
              <a:solidFill>
                <a:srgbClr val="5D69B4"/>
              </a:solidFill>
              <a:latin typeface="Sniglet"/>
              <a:ea typeface="Sniglet"/>
              <a:cs typeface="Sniglet"/>
              <a:sym typeface="Snigle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3F0"/>
        </a:solidFill>
        <a:effectLst/>
      </p:bgPr>
    </p:bg>
    <p:spTree>
      <p:nvGrpSpPr>
        <p:cNvPr id="1" name=""/>
        <p:cNvGrpSpPr/>
        <p:nvPr/>
      </p:nvGrpSpPr>
      <p:grpSpPr>
        <a:xfrm>
          <a:off x="0" y="0"/>
          <a:ext cx="0" cy="0"/>
          <a:chOff x="0" y="0"/>
          <a:chExt cx="0" cy="0"/>
        </a:xfrm>
      </p:grpSpPr>
      <p:sp>
        <p:nvSpPr>
          <p:cNvPr id="2" name="Freeform 2"/>
          <p:cNvSpPr/>
          <p:nvPr/>
        </p:nvSpPr>
        <p:spPr>
          <a:xfrm rot="8562969">
            <a:off x="-5894304" y="1660870"/>
            <a:ext cx="14003809" cy="8139714"/>
          </a:xfrm>
          <a:custGeom>
            <a:avLst/>
            <a:gdLst/>
            <a:ahLst/>
            <a:cxnLst/>
            <a:rect l="l" t="t" r="r" b="b"/>
            <a:pathLst>
              <a:path w="14003809" h="8139714">
                <a:moveTo>
                  <a:pt x="0" y="0"/>
                </a:moveTo>
                <a:lnTo>
                  <a:pt x="14003810" y="0"/>
                </a:lnTo>
                <a:lnTo>
                  <a:pt x="14003810" y="8139714"/>
                </a:lnTo>
                <a:lnTo>
                  <a:pt x="0" y="813971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p:cNvSpPr/>
          <p:nvPr/>
        </p:nvSpPr>
        <p:spPr>
          <a:xfrm>
            <a:off x="13546298" y="236289"/>
            <a:ext cx="4535235" cy="2624767"/>
          </a:xfrm>
          <a:custGeom>
            <a:avLst/>
            <a:gdLst/>
            <a:ahLst/>
            <a:cxnLst/>
            <a:rect l="l" t="t" r="r" b="b"/>
            <a:pathLst>
              <a:path w="4535235" h="2624767">
                <a:moveTo>
                  <a:pt x="0" y="0"/>
                </a:moveTo>
                <a:lnTo>
                  <a:pt x="4535235" y="0"/>
                </a:lnTo>
                <a:lnTo>
                  <a:pt x="4535235" y="2624767"/>
                </a:lnTo>
                <a:lnTo>
                  <a:pt x="0" y="2624767"/>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2493151" flipH="1">
            <a:off x="288410" y="658844"/>
            <a:ext cx="1220622" cy="1256754"/>
          </a:xfrm>
          <a:custGeom>
            <a:avLst/>
            <a:gdLst/>
            <a:ahLst/>
            <a:cxnLst/>
            <a:rect l="l" t="t" r="r" b="b"/>
            <a:pathLst>
              <a:path w="1220622" h="1256754">
                <a:moveTo>
                  <a:pt x="1220622" y="0"/>
                </a:moveTo>
                <a:lnTo>
                  <a:pt x="0" y="0"/>
                </a:lnTo>
                <a:lnTo>
                  <a:pt x="0" y="1256754"/>
                </a:lnTo>
                <a:lnTo>
                  <a:pt x="1220622" y="1256754"/>
                </a:lnTo>
                <a:lnTo>
                  <a:pt x="1220622"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TextBox 5"/>
          <p:cNvSpPr txBox="1"/>
          <p:nvPr/>
        </p:nvSpPr>
        <p:spPr>
          <a:xfrm>
            <a:off x="3631036" y="331539"/>
            <a:ext cx="9915263" cy="651699"/>
          </a:xfrm>
          <a:prstGeom prst="rect">
            <a:avLst/>
          </a:prstGeom>
        </p:spPr>
        <p:txBody>
          <a:bodyPr lIns="0" tIns="0" rIns="0" bIns="0" rtlCol="0" anchor="t">
            <a:spAutoFit/>
          </a:bodyPr>
          <a:lstStyle/>
          <a:p>
            <a:pPr algn="ctr">
              <a:lnSpc>
                <a:spcPts val="4817"/>
              </a:lnSpc>
            </a:pPr>
            <a:r>
              <a:rPr lang="en-US" sz="4915" b="1">
                <a:solidFill>
                  <a:srgbClr val="FC7A58"/>
                </a:solidFill>
                <a:latin typeface="Playpen Sans Bold"/>
                <a:ea typeface="Playpen Sans Bold"/>
                <a:cs typeface="Playpen Sans Bold"/>
                <a:sym typeface="Playpen Sans Bold"/>
              </a:rPr>
              <a:t>Lunches</a:t>
            </a:r>
          </a:p>
        </p:txBody>
      </p:sp>
      <p:sp>
        <p:nvSpPr>
          <p:cNvPr id="6" name="TextBox 6"/>
          <p:cNvSpPr txBox="1"/>
          <p:nvPr/>
        </p:nvSpPr>
        <p:spPr>
          <a:xfrm>
            <a:off x="1422478" y="1319450"/>
            <a:ext cx="15443045" cy="7281625"/>
          </a:xfrm>
          <a:prstGeom prst="rect">
            <a:avLst/>
          </a:prstGeom>
        </p:spPr>
        <p:txBody>
          <a:bodyPr lIns="0" tIns="0" rIns="0" bIns="0" rtlCol="0" anchor="t">
            <a:spAutoFit/>
          </a:bodyPr>
          <a:lstStyle/>
          <a:p>
            <a:pPr algn="ctr">
              <a:lnSpc>
                <a:spcPts val="4475"/>
              </a:lnSpc>
            </a:pPr>
            <a:endParaRPr/>
          </a:p>
          <a:p>
            <a:pPr algn="l">
              <a:lnSpc>
                <a:spcPts val="4475"/>
              </a:lnSpc>
            </a:pPr>
            <a:r>
              <a:rPr lang="en-US" sz="3196">
                <a:solidFill>
                  <a:srgbClr val="5D69B4"/>
                </a:solidFill>
                <a:latin typeface="Sniglet"/>
                <a:ea typeface="Sniglet"/>
                <a:cs typeface="Sniglet"/>
                <a:sym typeface="Sniglet"/>
              </a:rPr>
              <a:t>Hot dinners</a:t>
            </a:r>
          </a:p>
          <a:p>
            <a:pPr marL="690199" lvl="1" indent="-345099" algn="l">
              <a:lnSpc>
                <a:spcPts val="4475"/>
              </a:lnSpc>
              <a:buFont typeface="Arial"/>
              <a:buChar char="•"/>
            </a:pPr>
            <a:r>
              <a:rPr lang="en-US" sz="3196">
                <a:solidFill>
                  <a:srgbClr val="5D69B4"/>
                </a:solidFill>
                <a:latin typeface="Sniglet"/>
                <a:ea typeface="Sniglet"/>
                <a:cs typeface="Sniglet"/>
                <a:sym typeface="Sniglet"/>
              </a:rPr>
              <a:t>No charge for Reception, Year 1 and Year 2</a:t>
            </a:r>
          </a:p>
          <a:p>
            <a:pPr marL="690199" lvl="1" indent="-345099" algn="l">
              <a:lnSpc>
                <a:spcPts val="4475"/>
              </a:lnSpc>
              <a:buFont typeface="Arial"/>
              <a:buChar char="•"/>
            </a:pPr>
            <a:r>
              <a:rPr lang="en-US" sz="3196">
                <a:solidFill>
                  <a:srgbClr val="5D69B4"/>
                </a:solidFill>
                <a:latin typeface="Sniglet"/>
                <a:ea typeface="Sniglet"/>
                <a:cs typeface="Sniglet"/>
                <a:sym typeface="Sniglet"/>
              </a:rPr>
              <a:t>Order from Relish website (links will be provided from the school office once admissions forms are completed for your child)</a:t>
            </a:r>
          </a:p>
          <a:p>
            <a:pPr algn="l">
              <a:lnSpc>
                <a:spcPts val="4475"/>
              </a:lnSpc>
            </a:pPr>
            <a:endParaRPr lang="en-US" sz="3196">
              <a:solidFill>
                <a:srgbClr val="5D69B4"/>
              </a:solidFill>
              <a:latin typeface="Sniglet"/>
              <a:ea typeface="Sniglet"/>
              <a:cs typeface="Sniglet"/>
              <a:sym typeface="Sniglet"/>
            </a:endParaRPr>
          </a:p>
          <a:p>
            <a:pPr algn="l">
              <a:lnSpc>
                <a:spcPts val="4475"/>
              </a:lnSpc>
            </a:pPr>
            <a:r>
              <a:rPr lang="en-US" sz="3196">
                <a:solidFill>
                  <a:srgbClr val="5D69B4"/>
                </a:solidFill>
                <a:latin typeface="Sniglet"/>
                <a:ea typeface="Sniglet"/>
                <a:cs typeface="Sniglet"/>
                <a:sym typeface="Sniglet"/>
              </a:rPr>
              <a:t>Packed lunches</a:t>
            </a:r>
          </a:p>
          <a:p>
            <a:pPr marL="690199" lvl="1" indent="-345099" algn="l">
              <a:lnSpc>
                <a:spcPts val="4475"/>
              </a:lnSpc>
              <a:buFont typeface="Arial"/>
              <a:buChar char="•"/>
            </a:pPr>
            <a:r>
              <a:rPr lang="en-US" sz="3196">
                <a:solidFill>
                  <a:srgbClr val="5D69B4"/>
                </a:solidFill>
                <a:latin typeface="Sniglet"/>
                <a:ea typeface="Sniglet"/>
                <a:cs typeface="Sniglet"/>
                <a:sym typeface="Sniglet"/>
              </a:rPr>
              <a:t>Named lunch box</a:t>
            </a:r>
          </a:p>
          <a:p>
            <a:pPr marL="690199" lvl="1" indent="-345099" algn="l">
              <a:lnSpc>
                <a:spcPts val="4475"/>
              </a:lnSpc>
              <a:buFont typeface="Arial"/>
              <a:buChar char="•"/>
            </a:pPr>
            <a:r>
              <a:rPr lang="en-US" sz="3196">
                <a:solidFill>
                  <a:srgbClr val="5D69B4"/>
                </a:solidFill>
                <a:latin typeface="Sniglet"/>
                <a:ea typeface="Sniglet"/>
                <a:cs typeface="Sniglet"/>
                <a:sym typeface="Sniglet"/>
              </a:rPr>
              <a:t>No sweets, fizzy drinks, nuts or glass bottles</a:t>
            </a:r>
          </a:p>
          <a:p>
            <a:pPr algn="l">
              <a:lnSpc>
                <a:spcPts val="4475"/>
              </a:lnSpc>
            </a:pPr>
            <a:endParaRPr lang="en-US" sz="3196">
              <a:solidFill>
                <a:srgbClr val="5D69B4"/>
              </a:solidFill>
              <a:latin typeface="Sniglet"/>
              <a:ea typeface="Sniglet"/>
              <a:cs typeface="Sniglet"/>
              <a:sym typeface="Sniglet"/>
            </a:endParaRPr>
          </a:p>
          <a:p>
            <a:pPr algn="ctr">
              <a:lnSpc>
                <a:spcPts val="4475"/>
              </a:lnSpc>
            </a:pPr>
            <a:endParaRPr lang="en-US" sz="3196">
              <a:solidFill>
                <a:srgbClr val="5D69B4"/>
              </a:solidFill>
              <a:latin typeface="Sniglet"/>
              <a:ea typeface="Sniglet"/>
              <a:cs typeface="Sniglet"/>
              <a:sym typeface="Sniglet"/>
            </a:endParaRPr>
          </a:p>
          <a:p>
            <a:pPr algn="ctr">
              <a:lnSpc>
                <a:spcPts val="4475"/>
              </a:lnSpc>
            </a:pPr>
            <a:endParaRPr lang="en-US" sz="3196">
              <a:solidFill>
                <a:srgbClr val="5D69B4"/>
              </a:solidFill>
              <a:latin typeface="Sniglet"/>
              <a:ea typeface="Sniglet"/>
              <a:cs typeface="Sniglet"/>
              <a:sym typeface="Sniglet"/>
            </a:endParaRPr>
          </a:p>
          <a:p>
            <a:pPr algn="ctr">
              <a:lnSpc>
                <a:spcPts val="4475"/>
              </a:lnSpc>
            </a:pPr>
            <a:endParaRPr lang="en-US" sz="3196">
              <a:solidFill>
                <a:srgbClr val="5D69B4"/>
              </a:solidFill>
              <a:latin typeface="Sniglet"/>
              <a:ea typeface="Sniglet"/>
              <a:cs typeface="Sniglet"/>
              <a:sym typeface="Sniglet"/>
            </a:endParaRPr>
          </a:p>
        </p:txBody>
      </p:sp>
      <p:sp>
        <p:nvSpPr>
          <p:cNvPr id="7" name="TextBox 7"/>
          <p:cNvSpPr txBox="1"/>
          <p:nvPr/>
        </p:nvSpPr>
        <p:spPr>
          <a:xfrm>
            <a:off x="1422478" y="7487095"/>
            <a:ext cx="15799862" cy="1656905"/>
          </a:xfrm>
          <a:prstGeom prst="rect">
            <a:avLst/>
          </a:prstGeom>
        </p:spPr>
        <p:txBody>
          <a:bodyPr lIns="0" tIns="0" rIns="0" bIns="0" rtlCol="0" anchor="t">
            <a:spAutoFit/>
          </a:bodyPr>
          <a:lstStyle/>
          <a:p>
            <a:pPr algn="ctr">
              <a:lnSpc>
                <a:spcPts val="4327"/>
              </a:lnSpc>
            </a:pPr>
            <a:r>
              <a:rPr lang="en-US" sz="4415" b="1">
                <a:solidFill>
                  <a:srgbClr val="5D69B4"/>
                </a:solidFill>
                <a:latin typeface="Playpen Sans Bold"/>
                <a:ea typeface="Playpen Sans Bold"/>
                <a:cs typeface="Playpen Sans Bold"/>
                <a:sym typeface="Playpen Sans Bold"/>
              </a:rPr>
              <a:t>We are a nut free school and provide milk for free until your child turns 5. We also provide fruit and vegetables throughout the year for the children.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3F0"/>
        </a:solidFill>
        <a:effectLst/>
      </p:bgPr>
    </p:bg>
    <p:spTree>
      <p:nvGrpSpPr>
        <p:cNvPr id="1" name=""/>
        <p:cNvGrpSpPr/>
        <p:nvPr/>
      </p:nvGrpSpPr>
      <p:grpSpPr>
        <a:xfrm>
          <a:off x="0" y="0"/>
          <a:ext cx="0" cy="0"/>
          <a:chOff x="0" y="0"/>
          <a:chExt cx="0" cy="0"/>
        </a:xfrm>
      </p:grpSpPr>
      <p:sp>
        <p:nvSpPr>
          <p:cNvPr id="2" name="Freeform 2"/>
          <p:cNvSpPr/>
          <p:nvPr/>
        </p:nvSpPr>
        <p:spPr>
          <a:xfrm rot="8562969">
            <a:off x="-5894304" y="1660870"/>
            <a:ext cx="14003809" cy="8139714"/>
          </a:xfrm>
          <a:custGeom>
            <a:avLst/>
            <a:gdLst/>
            <a:ahLst/>
            <a:cxnLst/>
            <a:rect l="l" t="t" r="r" b="b"/>
            <a:pathLst>
              <a:path w="14003809" h="8139714">
                <a:moveTo>
                  <a:pt x="0" y="0"/>
                </a:moveTo>
                <a:lnTo>
                  <a:pt x="14003810" y="0"/>
                </a:lnTo>
                <a:lnTo>
                  <a:pt x="14003810" y="8139714"/>
                </a:lnTo>
                <a:lnTo>
                  <a:pt x="0" y="813971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p:cNvSpPr/>
          <p:nvPr/>
        </p:nvSpPr>
        <p:spPr>
          <a:xfrm>
            <a:off x="16274150" y="0"/>
            <a:ext cx="1970300" cy="1140311"/>
          </a:xfrm>
          <a:custGeom>
            <a:avLst/>
            <a:gdLst/>
            <a:ahLst/>
            <a:cxnLst/>
            <a:rect l="l" t="t" r="r" b="b"/>
            <a:pathLst>
              <a:path w="1970300" h="1140311">
                <a:moveTo>
                  <a:pt x="0" y="0"/>
                </a:moveTo>
                <a:lnTo>
                  <a:pt x="1970300" y="0"/>
                </a:lnTo>
                <a:lnTo>
                  <a:pt x="1970300" y="1140311"/>
                </a:lnTo>
                <a:lnTo>
                  <a:pt x="0" y="114031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2493151" flipH="1">
            <a:off x="288410" y="658844"/>
            <a:ext cx="1220622" cy="1256754"/>
          </a:xfrm>
          <a:custGeom>
            <a:avLst/>
            <a:gdLst/>
            <a:ahLst/>
            <a:cxnLst/>
            <a:rect l="l" t="t" r="r" b="b"/>
            <a:pathLst>
              <a:path w="1220622" h="1256754">
                <a:moveTo>
                  <a:pt x="1220622" y="0"/>
                </a:moveTo>
                <a:lnTo>
                  <a:pt x="0" y="0"/>
                </a:lnTo>
                <a:lnTo>
                  <a:pt x="0" y="1256754"/>
                </a:lnTo>
                <a:lnTo>
                  <a:pt x="1220622" y="1256754"/>
                </a:lnTo>
                <a:lnTo>
                  <a:pt x="1220622"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TextBox 5"/>
          <p:cNvSpPr txBox="1"/>
          <p:nvPr/>
        </p:nvSpPr>
        <p:spPr>
          <a:xfrm>
            <a:off x="3631036" y="331539"/>
            <a:ext cx="9915263" cy="651699"/>
          </a:xfrm>
          <a:prstGeom prst="rect">
            <a:avLst/>
          </a:prstGeom>
        </p:spPr>
        <p:txBody>
          <a:bodyPr lIns="0" tIns="0" rIns="0" bIns="0" rtlCol="0" anchor="t">
            <a:spAutoFit/>
          </a:bodyPr>
          <a:lstStyle/>
          <a:p>
            <a:pPr algn="ctr">
              <a:lnSpc>
                <a:spcPts val="4817"/>
              </a:lnSpc>
            </a:pPr>
            <a:r>
              <a:rPr lang="en-US" sz="4915" b="1">
                <a:solidFill>
                  <a:srgbClr val="FC7A58"/>
                </a:solidFill>
                <a:latin typeface="Playpen Sans Bold"/>
                <a:ea typeface="Playpen Sans Bold"/>
                <a:cs typeface="Playpen Sans Bold"/>
                <a:sym typeface="Playpen Sans Bold"/>
              </a:rPr>
              <a:t>Medical Matters</a:t>
            </a:r>
          </a:p>
        </p:txBody>
      </p:sp>
      <p:sp>
        <p:nvSpPr>
          <p:cNvPr id="6" name="TextBox 6"/>
          <p:cNvSpPr txBox="1"/>
          <p:nvPr/>
        </p:nvSpPr>
        <p:spPr>
          <a:xfrm>
            <a:off x="1422478" y="1319450"/>
            <a:ext cx="15443045" cy="10653475"/>
          </a:xfrm>
          <a:prstGeom prst="rect">
            <a:avLst/>
          </a:prstGeom>
        </p:spPr>
        <p:txBody>
          <a:bodyPr lIns="0" tIns="0" rIns="0" bIns="0" rtlCol="0" anchor="t">
            <a:spAutoFit/>
          </a:bodyPr>
          <a:lstStyle/>
          <a:p>
            <a:pPr algn="ctr">
              <a:lnSpc>
                <a:spcPts val="4475"/>
              </a:lnSpc>
            </a:pPr>
            <a:r>
              <a:rPr lang="en-US" sz="3196">
                <a:solidFill>
                  <a:srgbClr val="5D69B4"/>
                </a:solidFill>
                <a:latin typeface="Sniglet"/>
                <a:ea typeface="Sniglet"/>
                <a:cs typeface="Sniglet"/>
                <a:sym typeface="Sniglet"/>
              </a:rPr>
              <a:t>Please read the paperwork provided in your packs about sickness, health and early childhood illnesses.</a:t>
            </a:r>
          </a:p>
          <a:p>
            <a:pPr algn="ctr">
              <a:lnSpc>
                <a:spcPts val="4475"/>
              </a:lnSpc>
            </a:pPr>
            <a:endParaRPr lang="en-US" sz="3196">
              <a:solidFill>
                <a:srgbClr val="5D69B4"/>
              </a:solidFill>
              <a:latin typeface="Sniglet"/>
              <a:ea typeface="Sniglet"/>
              <a:cs typeface="Sniglet"/>
              <a:sym typeface="Sniglet"/>
            </a:endParaRPr>
          </a:p>
          <a:p>
            <a:pPr algn="l">
              <a:lnSpc>
                <a:spcPts val="4475"/>
              </a:lnSpc>
            </a:pPr>
            <a:r>
              <a:rPr lang="en-US" sz="3196">
                <a:solidFill>
                  <a:srgbClr val="5D69B4"/>
                </a:solidFill>
                <a:latin typeface="Sniglet"/>
                <a:ea typeface="Sniglet"/>
                <a:cs typeface="Sniglet"/>
                <a:sym typeface="Sniglet"/>
              </a:rPr>
              <a:t>Sickness and diarrhoea - 48 hours absence or until symptoms have cleared for a full 24 hours.</a:t>
            </a:r>
          </a:p>
          <a:p>
            <a:pPr algn="l">
              <a:lnSpc>
                <a:spcPts val="4475"/>
              </a:lnSpc>
            </a:pPr>
            <a:endParaRPr lang="en-US" sz="3196">
              <a:solidFill>
                <a:srgbClr val="5D69B4"/>
              </a:solidFill>
              <a:latin typeface="Sniglet"/>
              <a:ea typeface="Sniglet"/>
              <a:cs typeface="Sniglet"/>
              <a:sym typeface="Sniglet"/>
            </a:endParaRPr>
          </a:p>
          <a:p>
            <a:pPr algn="l">
              <a:lnSpc>
                <a:spcPts val="4475"/>
              </a:lnSpc>
            </a:pPr>
            <a:r>
              <a:rPr lang="en-US" sz="3196">
                <a:solidFill>
                  <a:srgbClr val="5D69B4"/>
                </a:solidFill>
                <a:latin typeface="Sniglet"/>
                <a:ea typeface="Sniglet"/>
                <a:cs typeface="Sniglet"/>
                <a:sym typeface="Sniglet"/>
              </a:rPr>
              <a:t>Any absence requires an email or telephone call to the office explaining why.</a:t>
            </a:r>
          </a:p>
          <a:p>
            <a:pPr algn="l">
              <a:lnSpc>
                <a:spcPts val="4475"/>
              </a:lnSpc>
            </a:pPr>
            <a:endParaRPr lang="en-US" sz="3196">
              <a:solidFill>
                <a:srgbClr val="5D69B4"/>
              </a:solidFill>
              <a:latin typeface="Sniglet"/>
              <a:ea typeface="Sniglet"/>
              <a:cs typeface="Sniglet"/>
              <a:sym typeface="Sniglet"/>
            </a:endParaRPr>
          </a:p>
          <a:p>
            <a:pPr algn="l">
              <a:lnSpc>
                <a:spcPts val="4475"/>
              </a:lnSpc>
            </a:pPr>
            <a:r>
              <a:rPr lang="en-US" sz="3196">
                <a:solidFill>
                  <a:srgbClr val="5D69B4"/>
                </a:solidFill>
                <a:latin typeface="Sniglet"/>
                <a:ea typeface="Sniglet"/>
                <a:cs typeface="Sniglet"/>
                <a:sym typeface="Sniglet"/>
              </a:rPr>
              <a:t>Any medicines required to be administered by school staff will need a form to be filled at the office by parents/carers.</a:t>
            </a:r>
          </a:p>
          <a:p>
            <a:pPr algn="l">
              <a:lnSpc>
                <a:spcPts val="4475"/>
              </a:lnSpc>
            </a:pPr>
            <a:endParaRPr lang="en-US" sz="3196">
              <a:solidFill>
                <a:srgbClr val="5D69B4"/>
              </a:solidFill>
              <a:latin typeface="Sniglet"/>
              <a:ea typeface="Sniglet"/>
              <a:cs typeface="Sniglet"/>
              <a:sym typeface="Sniglet"/>
            </a:endParaRPr>
          </a:p>
          <a:p>
            <a:pPr algn="l">
              <a:lnSpc>
                <a:spcPts val="4475"/>
              </a:lnSpc>
            </a:pPr>
            <a:r>
              <a:rPr lang="en-US" sz="3196">
                <a:solidFill>
                  <a:srgbClr val="5D69B4"/>
                </a:solidFill>
                <a:latin typeface="Sniglet"/>
                <a:ea typeface="Sniglet"/>
                <a:cs typeface="Sniglet"/>
                <a:sym typeface="Sniglet"/>
              </a:rPr>
              <a:t>Asthmer inhalers - need to be in school and labelled.</a:t>
            </a:r>
          </a:p>
          <a:p>
            <a:pPr algn="l">
              <a:lnSpc>
                <a:spcPts val="4475"/>
              </a:lnSpc>
            </a:pPr>
            <a:endParaRPr lang="en-US" sz="3196">
              <a:solidFill>
                <a:srgbClr val="5D69B4"/>
              </a:solidFill>
              <a:latin typeface="Sniglet"/>
              <a:ea typeface="Sniglet"/>
              <a:cs typeface="Sniglet"/>
              <a:sym typeface="Sniglet"/>
            </a:endParaRPr>
          </a:p>
          <a:p>
            <a:pPr algn="l">
              <a:lnSpc>
                <a:spcPts val="4475"/>
              </a:lnSpc>
            </a:pPr>
            <a:endParaRPr lang="en-US" sz="3196">
              <a:solidFill>
                <a:srgbClr val="5D69B4"/>
              </a:solidFill>
              <a:latin typeface="Sniglet"/>
              <a:ea typeface="Sniglet"/>
              <a:cs typeface="Sniglet"/>
              <a:sym typeface="Sniglet"/>
            </a:endParaRPr>
          </a:p>
          <a:p>
            <a:pPr algn="l">
              <a:lnSpc>
                <a:spcPts val="4475"/>
              </a:lnSpc>
            </a:pPr>
            <a:endParaRPr lang="en-US" sz="3196">
              <a:solidFill>
                <a:srgbClr val="5D69B4"/>
              </a:solidFill>
              <a:latin typeface="Sniglet"/>
              <a:ea typeface="Sniglet"/>
              <a:cs typeface="Sniglet"/>
              <a:sym typeface="Sniglet"/>
            </a:endParaRPr>
          </a:p>
          <a:p>
            <a:pPr algn="l">
              <a:lnSpc>
                <a:spcPts val="4475"/>
              </a:lnSpc>
            </a:pPr>
            <a:endParaRPr lang="en-US" sz="3196">
              <a:solidFill>
                <a:srgbClr val="5D69B4"/>
              </a:solidFill>
              <a:latin typeface="Sniglet"/>
              <a:ea typeface="Sniglet"/>
              <a:cs typeface="Sniglet"/>
              <a:sym typeface="Sniglet"/>
            </a:endParaRPr>
          </a:p>
          <a:p>
            <a:pPr algn="ctr">
              <a:lnSpc>
                <a:spcPts val="4475"/>
              </a:lnSpc>
            </a:pPr>
            <a:endParaRPr lang="en-US" sz="3196">
              <a:solidFill>
                <a:srgbClr val="5D69B4"/>
              </a:solidFill>
              <a:latin typeface="Sniglet"/>
              <a:ea typeface="Sniglet"/>
              <a:cs typeface="Sniglet"/>
              <a:sym typeface="Sniglet"/>
            </a:endParaRPr>
          </a:p>
          <a:p>
            <a:pPr algn="ctr">
              <a:lnSpc>
                <a:spcPts val="4475"/>
              </a:lnSpc>
            </a:pPr>
            <a:endParaRPr lang="en-US" sz="3196">
              <a:solidFill>
                <a:srgbClr val="5D69B4"/>
              </a:solidFill>
              <a:latin typeface="Sniglet"/>
              <a:ea typeface="Sniglet"/>
              <a:cs typeface="Sniglet"/>
              <a:sym typeface="Sniglet"/>
            </a:endParaRPr>
          </a:p>
          <a:p>
            <a:pPr algn="ctr">
              <a:lnSpc>
                <a:spcPts val="4475"/>
              </a:lnSpc>
            </a:pPr>
            <a:endParaRPr lang="en-US" sz="3196">
              <a:solidFill>
                <a:srgbClr val="5D69B4"/>
              </a:solidFill>
              <a:latin typeface="Sniglet"/>
              <a:ea typeface="Sniglet"/>
              <a:cs typeface="Sniglet"/>
              <a:sym typeface="Sniglet"/>
            </a:endParaRPr>
          </a:p>
        </p:txBody>
      </p:sp>
      <p:sp>
        <p:nvSpPr>
          <p:cNvPr id="7" name="TextBox 7"/>
          <p:cNvSpPr txBox="1"/>
          <p:nvPr/>
        </p:nvSpPr>
        <p:spPr>
          <a:xfrm>
            <a:off x="1422478" y="8477473"/>
            <a:ext cx="15799862" cy="1113980"/>
          </a:xfrm>
          <a:prstGeom prst="rect">
            <a:avLst/>
          </a:prstGeom>
        </p:spPr>
        <p:txBody>
          <a:bodyPr lIns="0" tIns="0" rIns="0" bIns="0" rtlCol="0" anchor="t">
            <a:spAutoFit/>
          </a:bodyPr>
          <a:lstStyle/>
          <a:p>
            <a:pPr algn="ctr">
              <a:lnSpc>
                <a:spcPts val="4327"/>
              </a:lnSpc>
            </a:pPr>
            <a:r>
              <a:rPr lang="en-US" sz="4415" b="1">
                <a:solidFill>
                  <a:srgbClr val="5D69B4"/>
                </a:solidFill>
                <a:latin typeface="Playpen Sans Bold"/>
                <a:ea typeface="Playpen Sans Bold"/>
                <a:cs typeface="Playpen Sans Bold"/>
                <a:sym typeface="Playpen Sans Bold"/>
              </a:rPr>
              <a:t>Please fill in the medical form carefully and return ASAP even if your child has no medical needs.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3F0"/>
        </a:solidFill>
        <a:effectLst/>
      </p:bgPr>
    </p:bg>
    <p:spTree>
      <p:nvGrpSpPr>
        <p:cNvPr id="1" name=""/>
        <p:cNvGrpSpPr/>
        <p:nvPr/>
      </p:nvGrpSpPr>
      <p:grpSpPr>
        <a:xfrm>
          <a:off x="0" y="0"/>
          <a:ext cx="0" cy="0"/>
          <a:chOff x="0" y="0"/>
          <a:chExt cx="0" cy="0"/>
        </a:xfrm>
      </p:grpSpPr>
      <p:sp>
        <p:nvSpPr>
          <p:cNvPr id="2" name="Freeform 2"/>
          <p:cNvSpPr/>
          <p:nvPr/>
        </p:nvSpPr>
        <p:spPr>
          <a:xfrm rot="-4546222">
            <a:off x="13129593" y="644171"/>
            <a:ext cx="8259414" cy="4800784"/>
          </a:xfrm>
          <a:custGeom>
            <a:avLst/>
            <a:gdLst/>
            <a:ahLst/>
            <a:cxnLst/>
            <a:rect l="l" t="t" r="r" b="b"/>
            <a:pathLst>
              <a:path w="8259414" h="4800784">
                <a:moveTo>
                  <a:pt x="0" y="0"/>
                </a:moveTo>
                <a:lnTo>
                  <a:pt x="8259414" y="0"/>
                </a:lnTo>
                <a:lnTo>
                  <a:pt x="8259414" y="4800784"/>
                </a:lnTo>
                <a:lnTo>
                  <a:pt x="0" y="480078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p:cNvSpPr/>
          <p:nvPr/>
        </p:nvSpPr>
        <p:spPr>
          <a:xfrm>
            <a:off x="-1056353" y="-828224"/>
            <a:ext cx="4491647" cy="3043091"/>
          </a:xfrm>
          <a:custGeom>
            <a:avLst/>
            <a:gdLst/>
            <a:ahLst/>
            <a:cxnLst/>
            <a:rect l="l" t="t" r="r" b="b"/>
            <a:pathLst>
              <a:path w="4491647" h="3043091">
                <a:moveTo>
                  <a:pt x="0" y="0"/>
                </a:moveTo>
                <a:lnTo>
                  <a:pt x="4491648" y="0"/>
                </a:lnTo>
                <a:lnTo>
                  <a:pt x="4491648" y="3043091"/>
                </a:lnTo>
                <a:lnTo>
                  <a:pt x="0" y="304309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16042176" y="8410401"/>
            <a:ext cx="4491647" cy="3043091"/>
          </a:xfrm>
          <a:custGeom>
            <a:avLst/>
            <a:gdLst/>
            <a:ahLst/>
            <a:cxnLst/>
            <a:rect l="l" t="t" r="r" b="b"/>
            <a:pathLst>
              <a:path w="4491647" h="3043091">
                <a:moveTo>
                  <a:pt x="0" y="0"/>
                </a:moveTo>
                <a:lnTo>
                  <a:pt x="4491648" y="0"/>
                </a:lnTo>
                <a:lnTo>
                  <a:pt x="4491648" y="3043091"/>
                </a:lnTo>
                <a:lnTo>
                  <a:pt x="0" y="304309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1155074">
            <a:off x="15863995" y="2087971"/>
            <a:ext cx="1675080" cy="1724664"/>
          </a:xfrm>
          <a:custGeom>
            <a:avLst/>
            <a:gdLst/>
            <a:ahLst/>
            <a:cxnLst/>
            <a:rect l="l" t="t" r="r" b="b"/>
            <a:pathLst>
              <a:path w="1675080" h="1724664">
                <a:moveTo>
                  <a:pt x="0" y="0"/>
                </a:moveTo>
                <a:lnTo>
                  <a:pt x="1675079" y="0"/>
                </a:lnTo>
                <a:lnTo>
                  <a:pt x="1675079" y="1724664"/>
                </a:lnTo>
                <a:lnTo>
                  <a:pt x="0" y="1724664"/>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flipH="1">
            <a:off x="0" y="8410401"/>
            <a:ext cx="1734092" cy="1695798"/>
          </a:xfrm>
          <a:custGeom>
            <a:avLst/>
            <a:gdLst/>
            <a:ahLst/>
            <a:cxnLst/>
            <a:rect l="l" t="t" r="r" b="b"/>
            <a:pathLst>
              <a:path w="1734092" h="1695798">
                <a:moveTo>
                  <a:pt x="1734092" y="0"/>
                </a:moveTo>
                <a:lnTo>
                  <a:pt x="0" y="0"/>
                </a:lnTo>
                <a:lnTo>
                  <a:pt x="0" y="1695798"/>
                </a:lnTo>
                <a:lnTo>
                  <a:pt x="1734092" y="1695798"/>
                </a:lnTo>
                <a:lnTo>
                  <a:pt x="1734092"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rot="-450176">
            <a:off x="-471962" y="1187604"/>
            <a:ext cx="2637312" cy="3102720"/>
          </a:xfrm>
          <a:custGeom>
            <a:avLst/>
            <a:gdLst/>
            <a:ahLst/>
            <a:cxnLst/>
            <a:rect l="l" t="t" r="r" b="b"/>
            <a:pathLst>
              <a:path w="2637312" h="3102720">
                <a:moveTo>
                  <a:pt x="0" y="0"/>
                </a:moveTo>
                <a:lnTo>
                  <a:pt x="2637312" y="0"/>
                </a:lnTo>
                <a:lnTo>
                  <a:pt x="2637312" y="3102720"/>
                </a:lnTo>
                <a:lnTo>
                  <a:pt x="0" y="3102720"/>
                </a:lnTo>
                <a:lnTo>
                  <a:pt x="0" y="0"/>
                </a:lnTo>
                <a:close/>
              </a:path>
            </a:pathLst>
          </a:custGeom>
          <a:blipFill>
            <a:blip r:embed="rId6"/>
            <a:stretch>
              <a:fillRect/>
            </a:stretch>
          </a:blipFill>
        </p:spPr>
        <p:txBody>
          <a:bodyPr/>
          <a:lstStyle/>
          <a:p>
            <a:endParaRPr lang="en-GB"/>
          </a:p>
        </p:txBody>
      </p:sp>
      <p:sp>
        <p:nvSpPr>
          <p:cNvPr id="8" name="TextBox 8"/>
          <p:cNvSpPr txBox="1"/>
          <p:nvPr/>
        </p:nvSpPr>
        <p:spPr>
          <a:xfrm>
            <a:off x="5194773" y="750475"/>
            <a:ext cx="9915263" cy="651699"/>
          </a:xfrm>
          <a:prstGeom prst="rect">
            <a:avLst/>
          </a:prstGeom>
        </p:spPr>
        <p:txBody>
          <a:bodyPr lIns="0" tIns="0" rIns="0" bIns="0" rtlCol="0" anchor="t">
            <a:spAutoFit/>
          </a:bodyPr>
          <a:lstStyle/>
          <a:p>
            <a:pPr algn="ctr">
              <a:lnSpc>
                <a:spcPts val="4817"/>
              </a:lnSpc>
            </a:pPr>
            <a:r>
              <a:rPr lang="en-US" sz="4915" b="1">
                <a:solidFill>
                  <a:srgbClr val="5D69B4"/>
                </a:solidFill>
                <a:latin typeface="Playpen Sans Bold"/>
                <a:ea typeface="Playpen Sans Bold"/>
                <a:cs typeface="Playpen Sans Bold"/>
                <a:sym typeface="Playpen Sans Bold"/>
              </a:rPr>
              <a:t>Practical details</a:t>
            </a:r>
          </a:p>
        </p:txBody>
      </p:sp>
      <p:sp>
        <p:nvSpPr>
          <p:cNvPr id="9" name="TextBox 9"/>
          <p:cNvSpPr txBox="1"/>
          <p:nvPr/>
        </p:nvSpPr>
        <p:spPr>
          <a:xfrm>
            <a:off x="2356632" y="1890636"/>
            <a:ext cx="13685544" cy="1210880"/>
          </a:xfrm>
          <a:prstGeom prst="rect">
            <a:avLst/>
          </a:prstGeom>
        </p:spPr>
        <p:txBody>
          <a:bodyPr lIns="0" tIns="0" rIns="0" bIns="0" rtlCol="0" anchor="t">
            <a:spAutoFit/>
          </a:bodyPr>
          <a:lstStyle/>
          <a:p>
            <a:pPr algn="ctr">
              <a:lnSpc>
                <a:spcPts val="4719"/>
              </a:lnSpc>
            </a:pPr>
            <a:r>
              <a:rPr lang="en-US" sz="4815" b="1">
                <a:solidFill>
                  <a:srgbClr val="5D69B4"/>
                </a:solidFill>
                <a:latin typeface="Playpen Sans Bold"/>
                <a:ea typeface="Playpen Sans Bold"/>
                <a:cs typeface="Playpen Sans Bold"/>
                <a:sym typeface="Playpen Sans Bold"/>
              </a:rPr>
              <a:t>We finish at 3.30 - please try to be on time as this may upset your child.</a:t>
            </a:r>
          </a:p>
        </p:txBody>
      </p:sp>
      <p:sp>
        <p:nvSpPr>
          <p:cNvPr id="10" name="TextBox 10"/>
          <p:cNvSpPr txBox="1"/>
          <p:nvPr/>
        </p:nvSpPr>
        <p:spPr>
          <a:xfrm>
            <a:off x="2356632" y="4145336"/>
            <a:ext cx="13685544" cy="2391980"/>
          </a:xfrm>
          <a:prstGeom prst="rect">
            <a:avLst/>
          </a:prstGeom>
        </p:spPr>
        <p:txBody>
          <a:bodyPr lIns="0" tIns="0" rIns="0" bIns="0" rtlCol="0" anchor="t">
            <a:spAutoFit/>
          </a:bodyPr>
          <a:lstStyle/>
          <a:p>
            <a:pPr algn="ctr">
              <a:lnSpc>
                <a:spcPts val="4719"/>
              </a:lnSpc>
            </a:pPr>
            <a:r>
              <a:rPr lang="en-US" sz="4815" b="1">
                <a:solidFill>
                  <a:srgbClr val="5D69B4"/>
                </a:solidFill>
                <a:latin typeface="Playpen Sans Bold"/>
                <a:ea typeface="Playpen Sans Bold"/>
                <a:cs typeface="Playpen Sans Bold"/>
                <a:sym typeface="Playpen Sans Bold"/>
              </a:rPr>
              <a:t>Children will be released out of the Reception Class red doors when we see you or the person collecting your child (PASSWORDS).</a:t>
            </a:r>
          </a:p>
        </p:txBody>
      </p:sp>
      <p:sp>
        <p:nvSpPr>
          <p:cNvPr id="11" name="TextBox 11"/>
          <p:cNvSpPr txBox="1"/>
          <p:nvPr/>
        </p:nvSpPr>
        <p:spPr>
          <a:xfrm>
            <a:off x="2301228" y="7199521"/>
            <a:ext cx="13685544" cy="1801430"/>
          </a:xfrm>
          <a:prstGeom prst="rect">
            <a:avLst/>
          </a:prstGeom>
        </p:spPr>
        <p:txBody>
          <a:bodyPr lIns="0" tIns="0" rIns="0" bIns="0" rtlCol="0" anchor="t">
            <a:spAutoFit/>
          </a:bodyPr>
          <a:lstStyle/>
          <a:p>
            <a:pPr algn="ctr">
              <a:lnSpc>
                <a:spcPts val="4719"/>
              </a:lnSpc>
            </a:pPr>
            <a:r>
              <a:rPr lang="en-US" sz="4815" b="1">
                <a:solidFill>
                  <a:srgbClr val="5D69B4"/>
                </a:solidFill>
                <a:latin typeface="Playpen Sans Bold"/>
                <a:ea typeface="Playpen Sans Bold"/>
                <a:cs typeface="Playpen Sans Bold"/>
                <a:sym typeface="Playpen Sans Bold"/>
              </a:rPr>
              <a:t>If someone different is collecting your child, please let a member of the EYFS know beforehand or the school office.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3F0"/>
        </a:solidFill>
        <a:effectLst/>
      </p:bgPr>
    </p:bg>
    <p:spTree>
      <p:nvGrpSpPr>
        <p:cNvPr id="1" name=""/>
        <p:cNvGrpSpPr/>
        <p:nvPr/>
      </p:nvGrpSpPr>
      <p:grpSpPr>
        <a:xfrm>
          <a:off x="0" y="0"/>
          <a:ext cx="0" cy="0"/>
          <a:chOff x="0" y="0"/>
          <a:chExt cx="0" cy="0"/>
        </a:xfrm>
      </p:grpSpPr>
      <p:sp>
        <p:nvSpPr>
          <p:cNvPr id="2" name="Freeform 2"/>
          <p:cNvSpPr/>
          <p:nvPr/>
        </p:nvSpPr>
        <p:spPr>
          <a:xfrm rot="-4546222">
            <a:off x="13129593" y="644171"/>
            <a:ext cx="8259414" cy="4800784"/>
          </a:xfrm>
          <a:custGeom>
            <a:avLst/>
            <a:gdLst/>
            <a:ahLst/>
            <a:cxnLst/>
            <a:rect l="l" t="t" r="r" b="b"/>
            <a:pathLst>
              <a:path w="8259414" h="4800784">
                <a:moveTo>
                  <a:pt x="0" y="0"/>
                </a:moveTo>
                <a:lnTo>
                  <a:pt x="8259414" y="0"/>
                </a:lnTo>
                <a:lnTo>
                  <a:pt x="8259414" y="4800784"/>
                </a:lnTo>
                <a:lnTo>
                  <a:pt x="0" y="480078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p:cNvSpPr/>
          <p:nvPr/>
        </p:nvSpPr>
        <p:spPr>
          <a:xfrm>
            <a:off x="-1056353" y="-828224"/>
            <a:ext cx="4491647" cy="3043091"/>
          </a:xfrm>
          <a:custGeom>
            <a:avLst/>
            <a:gdLst/>
            <a:ahLst/>
            <a:cxnLst/>
            <a:rect l="l" t="t" r="r" b="b"/>
            <a:pathLst>
              <a:path w="4491647" h="3043091">
                <a:moveTo>
                  <a:pt x="0" y="0"/>
                </a:moveTo>
                <a:lnTo>
                  <a:pt x="4491648" y="0"/>
                </a:lnTo>
                <a:lnTo>
                  <a:pt x="4491648" y="3043091"/>
                </a:lnTo>
                <a:lnTo>
                  <a:pt x="0" y="304309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16042176" y="8410401"/>
            <a:ext cx="4491647" cy="3043091"/>
          </a:xfrm>
          <a:custGeom>
            <a:avLst/>
            <a:gdLst/>
            <a:ahLst/>
            <a:cxnLst/>
            <a:rect l="l" t="t" r="r" b="b"/>
            <a:pathLst>
              <a:path w="4491647" h="3043091">
                <a:moveTo>
                  <a:pt x="0" y="0"/>
                </a:moveTo>
                <a:lnTo>
                  <a:pt x="4491648" y="0"/>
                </a:lnTo>
                <a:lnTo>
                  <a:pt x="4491648" y="3043091"/>
                </a:lnTo>
                <a:lnTo>
                  <a:pt x="0" y="304309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1155074">
            <a:off x="15863995" y="2087971"/>
            <a:ext cx="1675080" cy="1724664"/>
          </a:xfrm>
          <a:custGeom>
            <a:avLst/>
            <a:gdLst/>
            <a:ahLst/>
            <a:cxnLst/>
            <a:rect l="l" t="t" r="r" b="b"/>
            <a:pathLst>
              <a:path w="1675080" h="1724664">
                <a:moveTo>
                  <a:pt x="0" y="0"/>
                </a:moveTo>
                <a:lnTo>
                  <a:pt x="1675079" y="0"/>
                </a:lnTo>
                <a:lnTo>
                  <a:pt x="1675079" y="1724664"/>
                </a:lnTo>
                <a:lnTo>
                  <a:pt x="0" y="1724664"/>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flipH="1">
            <a:off x="0" y="8410401"/>
            <a:ext cx="1734092" cy="1695798"/>
          </a:xfrm>
          <a:custGeom>
            <a:avLst/>
            <a:gdLst/>
            <a:ahLst/>
            <a:cxnLst/>
            <a:rect l="l" t="t" r="r" b="b"/>
            <a:pathLst>
              <a:path w="1734092" h="1695798">
                <a:moveTo>
                  <a:pt x="1734092" y="0"/>
                </a:moveTo>
                <a:lnTo>
                  <a:pt x="0" y="0"/>
                </a:lnTo>
                <a:lnTo>
                  <a:pt x="0" y="1695798"/>
                </a:lnTo>
                <a:lnTo>
                  <a:pt x="1734092" y="1695798"/>
                </a:lnTo>
                <a:lnTo>
                  <a:pt x="1734092"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rot="-450176">
            <a:off x="-471962" y="1187604"/>
            <a:ext cx="2637312" cy="3102720"/>
          </a:xfrm>
          <a:custGeom>
            <a:avLst/>
            <a:gdLst/>
            <a:ahLst/>
            <a:cxnLst/>
            <a:rect l="l" t="t" r="r" b="b"/>
            <a:pathLst>
              <a:path w="2637312" h="3102720">
                <a:moveTo>
                  <a:pt x="0" y="0"/>
                </a:moveTo>
                <a:lnTo>
                  <a:pt x="2637312" y="0"/>
                </a:lnTo>
                <a:lnTo>
                  <a:pt x="2637312" y="3102720"/>
                </a:lnTo>
                <a:lnTo>
                  <a:pt x="0" y="3102720"/>
                </a:lnTo>
                <a:lnTo>
                  <a:pt x="0" y="0"/>
                </a:lnTo>
                <a:close/>
              </a:path>
            </a:pathLst>
          </a:custGeom>
          <a:blipFill>
            <a:blip r:embed="rId6"/>
            <a:stretch>
              <a:fillRect/>
            </a:stretch>
          </a:blipFill>
        </p:spPr>
        <p:txBody>
          <a:bodyPr/>
          <a:lstStyle/>
          <a:p>
            <a:endParaRPr lang="en-GB"/>
          </a:p>
        </p:txBody>
      </p:sp>
      <p:sp>
        <p:nvSpPr>
          <p:cNvPr id="8" name="TextBox 8"/>
          <p:cNvSpPr txBox="1"/>
          <p:nvPr/>
        </p:nvSpPr>
        <p:spPr>
          <a:xfrm>
            <a:off x="5194773" y="750475"/>
            <a:ext cx="9915263" cy="651699"/>
          </a:xfrm>
          <a:prstGeom prst="rect">
            <a:avLst/>
          </a:prstGeom>
        </p:spPr>
        <p:txBody>
          <a:bodyPr lIns="0" tIns="0" rIns="0" bIns="0" rtlCol="0" anchor="t">
            <a:spAutoFit/>
          </a:bodyPr>
          <a:lstStyle/>
          <a:p>
            <a:pPr algn="ctr">
              <a:lnSpc>
                <a:spcPts val="4817"/>
              </a:lnSpc>
            </a:pPr>
            <a:r>
              <a:rPr lang="en-US" sz="4915" b="1">
                <a:solidFill>
                  <a:srgbClr val="5D69B4"/>
                </a:solidFill>
                <a:latin typeface="Playpen Sans Bold"/>
                <a:ea typeface="Playpen Sans Bold"/>
                <a:cs typeface="Playpen Sans Bold"/>
                <a:sym typeface="Playpen Sans Bold"/>
              </a:rPr>
              <a:t>Practical details</a:t>
            </a:r>
          </a:p>
        </p:txBody>
      </p:sp>
      <p:sp>
        <p:nvSpPr>
          <p:cNvPr id="9" name="TextBox 9"/>
          <p:cNvSpPr txBox="1"/>
          <p:nvPr/>
        </p:nvSpPr>
        <p:spPr>
          <a:xfrm>
            <a:off x="2356632" y="2647798"/>
            <a:ext cx="13685544" cy="1801430"/>
          </a:xfrm>
          <a:prstGeom prst="rect">
            <a:avLst/>
          </a:prstGeom>
        </p:spPr>
        <p:txBody>
          <a:bodyPr lIns="0" tIns="0" rIns="0" bIns="0" rtlCol="0" anchor="t">
            <a:spAutoFit/>
          </a:bodyPr>
          <a:lstStyle/>
          <a:p>
            <a:pPr algn="ctr">
              <a:lnSpc>
                <a:spcPts val="4719"/>
              </a:lnSpc>
            </a:pPr>
            <a:r>
              <a:rPr lang="en-US" sz="4815" b="1">
                <a:solidFill>
                  <a:srgbClr val="5D69B4"/>
                </a:solidFill>
                <a:latin typeface="Playpen Sans Bold"/>
                <a:ea typeface="Playpen Sans Bold"/>
                <a:cs typeface="Playpen Sans Bold"/>
                <a:sym typeface="Playpen Sans Bold"/>
              </a:rPr>
              <a:t>We operate an open-door policy. We are always happy to help any parent/carer requiring information or advice.</a:t>
            </a:r>
          </a:p>
        </p:txBody>
      </p:sp>
      <p:sp>
        <p:nvSpPr>
          <p:cNvPr id="10" name="TextBox 10"/>
          <p:cNvSpPr txBox="1"/>
          <p:nvPr/>
        </p:nvSpPr>
        <p:spPr>
          <a:xfrm>
            <a:off x="2356632" y="6018421"/>
            <a:ext cx="13685544" cy="1210880"/>
          </a:xfrm>
          <a:prstGeom prst="rect">
            <a:avLst/>
          </a:prstGeom>
        </p:spPr>
        <p:txBody>
          <a:bodyPr lIns="0" tIns="0" rIns="0" bIns="0" rtlCol="0" anchor="t">
            <a:spAutoFit/>
          </a:bodyPr>
          <a:lstStyle/>
          <a:p>
            <a:pPr algn="ctr">
              <a:lnSpc>
                <a:spcPts val="4719"/>
              </a:lnSpc>
            </a:pPr>
            <a:r>
              <a:rPr lang="en-US" sz="4815" b="1">
                <a:solidFill>
                  <a:srgbClr val="5D69B4"/>
                </a:solidFill>
                <a:latin typeface="Playpen Sans Bold"/>
                <a:ea typeface="Playpen Sans Bold"/>
                <a:cs typeface="Playpen Sans Bold"/>
                <a:sym typeface="Playpen Sans Bold"/>
              </a:rPr>
              <a:t>Children will be very tired initially - school is hard work when you are 4!!</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3F0"/>
        </a:solidFill>
        <a:effectLst/>
      </p:bgPr>
    </p:bg>
    <p:spTree>
      <p:nvGrpSpPr>
        <p:cNvPr id="1" name=""/>
        <p:cNvGrpSpPr/>
        <p:nvPr/>
      </p:nvGrpSpPr>
      <p:grpSpPr>
        <a:xfrm>
          <a:off x="0" y="0"/>
          <a:ext cx="0" cy="0"/>
          <a:chOff x="0" y="0"/>
          <a:chExt cx="0" cy="0"/>
        </a:xfrm>
      </p:grpSpPr>
      <p:sp>
        <p:nvSpPr>
          <p:cNvPr id="2" name="Freeform 2"/>
          <p:cNvSpPr/>
          <p:nvPr/>
        </p:nvSpPr>
        <p:spPr>
          <a:xfrm>
            <a:off x="7681171" y="5560595"/>
            <a:ext cx="13655378" cy="7937188"/>
          </a:xfrm>
          <a:custGeom>
            <a:avLst/>
            <a:gdLst/>
            <a:ahLst/>
            <a:cxnLst/>
            <a:rect l="l" t="t" r="r" b="b"/>
            <a:pathLst>
              <a:path w="13655378" h="7937188">
                <a:moveTo>
                  <a:pt x="0" y="0"/>
                </a:moveTo>
                <a:lnTo>
                  <a:pt x="13655377" y="0"/>
                </a:lnTo>
                <a:lnTo>
                  <a:pt x="13655377" y="7937188"/>
                </a:lnTo>
                <a:lnTo>
                  <a:pt x="0" y="793718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p:cNvSpPr/>
          <p:nvPr/>
        </p:nvSpPr>
        <p:spPr>
          <a:xfrm>
            <a:off x="355591" y="368401"/>
            <a:ext cx="2692437" cy="2410853"/>
          </a:xfrm>
          <a:custGeom>
            <a:avLst/>
            <a:gdLst/>
            <a:ahLst/>
            <a:cxnLst/>
            <a:rect l="l" t="t" r="r" b="b"/>
            <a:pathLst>
              <a:path w="2692437" h="2410853">
                <a:moveTo>
                  <a:pt x="0" y="0"/>
                </a:moveTo>
                <a:lnTo>
                  <a:pt x="2692437" y="0"/>
                </a:lnTo>
                <a:lnTo>
                  <a:pt x="2692437" y="2410853"/>
                </a:lnTo>
                <a:lnTo>
                  <a:pt x="0" y="2410853"/>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14618185" y="6492552"/>
            <a:ext cx="3261527" cy="2935374"/>
          </a:xfrm>
          <a:custGeom>
            <a:avLst/>
            <a:gdLst/>
            <a:ahLst/>
            <a:cxnLst/>
            <a:rect l="l" t="t" r="r" b="b"/>
            <a:pathLst>
              <a:path w="3261527" h="2935374">
                <a:moveTo>
                  <a:pt x="0" y="0"/>
                </a:moveTo>
                <a:lnTo>
                  <a:pt x="3261527" y="0"/>
                </a:lnTo>
                <a:lnTo>
                  <a:pt x="3261527" y="2935374"/>
                </a:lnTo>
                <a:lnTo>
                  <a:pt x="0" y="2935374"/>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a:off x="-580734" y="9123344"/>
            <a:ext cx="2955653" cy="1337433"/>
          </a:xfrm>
          <a:custGeom>
            <a:avLst/>
            <a:gdLst/>
            <a:ahLst/>
            <a:cxnLst/>
            <a:rect l="l" t="t" r="r" b="b"/>
            <a:pathLst>
              <a:path w="2955653" h="1337433">
                <a:moveTo>
                  <a:pt x="0" y="0"/>
                </a:moveTo>
                <a:lnTo>
                  <a:pt x="2955653" y="0"/>
                </a:lnTo>
                <a:lnTo>
                  <a:pt x="2955653" y="1337433"/>
                </a:lnTo>
                <a:lnTo>
                  <a:pt x="0" y="1337433"/>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Freeform 6"/>
          <p:cNvSpPr/>
          <p:nvPr/>
        </p:nvSpPr>
        <p:spPr>
          <a:xfrm>
            <a:off x="1701809" y="9258300"/>
            <a:ext cx="2955653" cy="1337433"/>
          </a:xfrm>
          <a:custGeom>
            <a:avLst/>
            <a:gdLst/>
            <a:ahLst/>
            <a:cxnLst/>
            <a:rect l="l" t="t" r="r" b="b"/>
            <a:pathLst>
              <a:path w="2955653" h="1337433">
                <a:moveTo>
                  <a:pt x="0" y="0"/>
                </a:moveTo>
                <a:lnTo>
                  <a:pt x="2955653" y="0"/>
                </a:lnTo>
                <a:lnTo>
                  <a:pt x="2955653" y="1337433"/>
                </a:lnTo>
                <a:lnTo>
                  <a:pt x="0" y="1337433"/>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4063530" y="9123344"/>
            <a:ext cx="2955653" cy="1337433"/>
          </a:xfrm>
          <a:custGeom>
            <a:avLst/>
            <a:gdLst/>
            <a:ahLst/>
            <a:cxnLst/>
            <a:rect l="l" t="t" r="r" b="b"/>
            <a:pathLst>
              <a:path w="2955653" h="1337433">
                <a:moveTo>
                  <a:pt x="0" y="0"/>
                </a:moveTo>
                <a:lnTo>
                  <a:pt x="2955653" y="0"/>
                </a:lnTo>
                <a:lnTo>
                  <a:pt x="2955653" y="1337433"/>
                </a:lnTo>
                <a:lnTo>
                  <a:pt x="0" y="1337433"/>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a:off x="12756904" y="278332"/>
            <a:ext cx="5122808" cy="4069616"/>
          </a:xfrm>
          <a:custGeom>
            <a:avLst/>
            <a:gdLst/>
            <a:ahLst/>
            <a:cxnLst/>
            <a:rect l="l" t="t" r="r" b="b"/>
            <a:pathLst>
              <a:path w="5122808" h="4069616">
                <a:moveTo>
                  <a:pt x="0" y="0"/>
                </a:moveTo>
                <a:lnTo>
                  <a:pt x="5122808" y="0"/>
                </a:lnTo>
                <a:lnTo>
                  <a:pt x="5122808" y="4069616"/>
                </a:lnTo>
                <a:lnTo>
                  <a:pt x="0" y="4069616"/>
                </a:lnTo>
                <a:lnTo>
                  <a:pt x="0" y="0"/>
                </a:lnTo>
                <a:close/>
              </a:path>
            </a:pathLst>
          </a:custGeom>
          <a:blipFill>
            <a:blip r:embed="rId6"/>
            <a:stretch>
              <a:fillRect/>
            </a:stretch>
          </a:blipFill>
        </p:spPr>
        <p:txBody>
          <a:bodyPr/>
          <a:lstStyle/>
          <a:p>
            <a:endParaRPr lang="en-GB"/>
          </a:p>
        </p:txBody>
      </p:sp>
      <p:sp>
        <p:nvSpPr>
          <p:cNvPr id="9" name="TextBox 9"/>
          <p:cNvSpPr txBox="1"/>
          <p:nvPr/>
        </p:nvSpPr>
        <p:spPr>
          <a:xfrm>
            <a:off x="3590629" y="922128"/>
            <a:ext cx="10598337" cy="651699"/>
          </a:xfrm>
          <a:prstGeom prst="rect">
            <a:avLst/>
          </a:prstGeom>
        </p:spPr>
        <p:txBody>
          <a:bodyPr lIns="0" tIns="0" rIns="0" bIns="0" rtlCol="0" anchor="t">
            <a:spAutoFit/>
          </a:bodyPr>
          <a:lstStyle/>
          <a:p>
            <a:pPr marL="0" lvl="0" indent="0" algn="ctr">
              <a:lnSpc>
                <a:spcPts val="4817"/>
              </a:lnSpc>
              <a:spcBef>
                <a:spcPct val="0"/>
              </a:spcBef>
            </a:pPr>
            <a:r>
              <a:rPr lang="en-US" sz="4915" b="1">
                <a:solidFill>
                  <a:srgbClr val="5D69B4"/>
                </a:solidFill>
                <a:latin typeface="Playpen Sans Bold"/>
                <a:ea typeface="Playpen Sans Bold"/>
                <a:cs typeface="Playpen Sans Bold"/>
                <a:sym typeface="Playpen Sans Bold"/>
              </a:rPr>
              <a:t>Tapestry</a:t>
            </a:r>
          </a:p>
        </p:txBody>
      </p:sp>
      <p:sp>
        <p:nvSpPr>
          <p:cNvPr id="10" name="TextBox 10"/>
          <p:cNvSpPr txBox="1"/>
          <p:nvPr/>
        </p:nvSpPr>
        <p:spPr>
          <a:xfrm>
            <a:off x="1810731" y="3265641"/>
            <a:ext cx="2474595" cy="1082307"/>
          </a:xfrm>
          <a:prstGeom prst="rect">
            <a:avLst/>
          </a:prstGeom>
        </p:spPr>
        <p:txBody>
          <a:bodyPr lIns="0" tIns="0" rIns="0" bIns="0" rtlCol="0" anchor="t">
            <a:spAutoFit/>
          </a:bodyPr>
          <a:lstStyle/>
          <a:p>
            <a:pPr algn="l">
              <a:lnSpc>
                <a:spcPts val="4185"/>
              </a:lnSpc>
            </a:pPr>
            <a:r>
              <a:rPr lang="en-US" sz="2989">
                <a:solidFill>
                  <a:srgbClr val="5D69B4"/>
                </a:solidFill>
                <a:latin typeface="Sniglet"/>
                <a:ea typeface="Sniglet"/>
                <a:cs typeface="Sniglet"/>
                <a:sym typeface="Sniglet"/>
              </a:rPr>
              <a:t>Used in EYFS</a:t>
            </a:r>
          </a:p>
          <a:p>
            <a:pPr marL="0" lvl="1" indent="0" algn="ctr">
              <a:lnSpc>
                <a:spcPts val="4605"/>
              </a:lnSpc>
              <a:spcBef>
                <a:spcPct val="0"/>
              </a:spcBef>
            </a:pPr>
            <a:endParaRPr lang="en-US" sz="2989">
              <a:solidFill>
                <a:srgbClr val="5D69B4"/>
              </a:solidFill>
              <a:latin typeface="Sniglet"/>
              <a:ea typeface="Sniglet"/>
              <a:cs typeface="Sniglet"/>
              <a:sym typeface="Sniglet"/>
            </a:endParaRPr>
          </a:p>
        </p:txBody>
      </p:sp>
      <p:sp>
        <p:nvSpPr>
          <p:cNvPr id="11" name="TextBox 11"/>
          <p:cNvSpPr txBox="1"/>
          <p:nvPr/>
        </p:nvSpPr>
        <p:spPr>
          <a:xfrm>
            <a:off x="4544588" y="5076825"/>
            <a:ext cx="2474595" cy="2307222"/>
          </a:xfrm>
          <a:prstGeom prst="rect">
            <a:avLst/>
          </a:prstGeom>
        </p:spPr>
        <p:txBody>
          <a:bodyPr lIns="0" tIns="0" rIns="0" bIns="0" rtlCol="0" anchor="t">
            <a:spAutoFit/>
          </a:bodyPr>
          <a:lstStyle/>
          <a:p>
            <a:pPr marL="0" lvl="1" indent="0" algn="ctr">
              <a:lnSpc>
                <a:spcPts val="4605"/>
              </a:lnSpc>
              <a:spcBef>
                <a:spcPct val="0"/>
              </a:spcBef>
            </a:pPr>
            <a:r>
              <a:rPr lang="en-US" sz="3289">
                <a:solidFill>
                  <a:srgbClr val="5D69B4"/>
                </a:solidFill>
                <a:latin typeface="Sniglet"/>
                <a:ea typeface="Sniglet"/>
                <a:cs typeface="Sniglet"/>
                <a:sym typeface="Sniglet"/>
              </a:rPr>
              <a:t>Upload pictures and leave comments</a:t>
            </a:r>
          </a:p>
        </p:txBody>
      </p:sp>
      <p:sp>
        <p:nvSpPr>
          <p:cNvPr id="12" name="TextBox 12"/>
          <p:cNvSpPr txBox="1"/>
          <p:nvPr/>
        </p:nvSpPr>
        <p:spPr>
          <a:xfrm>
            <a:off x="8113364" y="2938934"/>
            <a:ext cx="2474595" cy="1726197"/>
          </a:xfrm>
          <a:prstGeom prst="rect">
            <a:avLst/>
          </a:prstGeom>
        </p:spPr>
        <p:txBody>
          <a:bodyPr lIns="0" tIns="0" rIns="0" bIns="0" rtlCol="0" anchor="t">
            <a:spAutoFit/>
          </a:bodyPr>
          <a:lstStyle/>
          <a:p>
            <a:pPr marL="0" lvl="1" indent="0" algn="ctr">
              <a:lnSpc>
                <a:spcPts val="4605"/>
              </a:lnSpc>
              <a:spcBef>
                <a:spcPct val="0"/>
              </a:spcBef>
            </a:pPr>
            <a:r>
              <a:rPr lang="en-US" sz="3289">
                <a:solidFill>
                  <a:srgbClr val="5D69B4"/>
                </a:solidFill>
                <a:latin typeface="Sniglet"/>
                <a:ea typeface="Sniglet"/>
                <a:cs typeface="Sniglet"/>
                <a:sym typeface="Sniglet"/>
              </a:rPr>
              <a:t>We do not use it all of the time</a:t>
            </a:r>
          </a:p>
        </p:txBody>
      </p:sp>
      <p:sp>
        <p:nvSpPr>
          <p:cNvPr id="13" name="TextBox 13"/>
          <p:cNvSpPr txBox="1"/>
          <p:nvPr/>
        </p:nvSpPr>
        <p:spPr>
          <a:xfrm>
            <a:off x="9350661" y="5493920"/>
            <a:ext cx="3513673" cy="2888247"/>
          </a:xfrm>
          <a:prstGeom prst="rect">
            <a:avLst/>
          </a:prstGeom>
        </p:spPr>
        <p:txBody>
          <a:bodyPr lIns="0" tIns="0" rIns="0" bIns="0" rtlCol="0" anchor="t">
            <a:spAutoFit/>
          </a:bodyPr>
          <a:lstStyle/>
          <a:p>
            <a:pPr marL="0" lvl="1" indent="0" algn="ctr">
              <a:lnSpc>
                <a:spcPts val="4605"/>
              </a:lnSpc>
              <a:spcBef>
                <a:spcPct val="0"/>
              </a:spcBef>
            </a:pPr>
            <a:r>
              <a:rPr lang="en-US" sz="3289">
                <a:solidFill>
                  <a:srgbClr val="5D69B4"/>
                </a:solidFill>
                <a:latin typeface="Sniglet"/>
                <a:ea typeface="Sniglet"/>
                <a:cs typeface="Sniglet"/>
                <a:sym typeface="Sniglet"/>
              </a:rPr>
              <a:t>There is no expectation for us to check it regularly and make comments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3F0"/>
        </a:solidFill>
        <a:effectLst/>
      </p:bgPr>
    </p:bg>
    <p:spTree>
      <p:nvGrpSpPr>
        <p:cNvPr id="1" name=""/>
        <p:cNvGrpSpPr/>
        <p:nvPr/>
      </p:nvGrpSpPr>
      <p:grpSpPr>
        <a:xfrm>
          <a:off x="0" y="0"/>
          <a:ext cx="0" cy="0"/>
          <a:chOff x="0" y="0"/>
          <a:chExt cx="0" cy="0"/>
        </a:xfrm>
      </p:grpSpPr>
      <p:sp>
        <p:nvSpPr>
          <p:cNvPr id="2" name="Freeform 2"/>
          <p:cNvSpPr/>
          <p:nvPr/>
        </p:nvSpPr>
        <p:spPr>
          <a:xfrm>
            <a:off x="13550560" y="-2126253"/>
            <a:ext cx="4737440" cy="4542021"/>
          </a:xfrm>
          <a:custGeom>
            <a:avLst/>
            <a:gdLst/>
            <a:ahLst/>
            <a:cxnLst/>
            <a:rect l="l" t="t" r="r" b="b"/>
            <a:pathLst>
              <a:path w="4737440" h="4542021">
                <a:moveTo>
                  <a:pt x="0" y="0"/>
                </a:moveTo>
                <a:lnTo>
                  <a:pt x="4737440" y="0"/>
                </a:lnTo>
                <a:lnTo>
                  <a:pt x="4737440" y="4542021"/>
                </a:lnTo>
                <a:lnTo>
                  <a:pt x="0" y="4542021"/>
                </a:lnTo>
                <a:lnTo>
                  <a:pt x="0" y="0"/>
                </a:lnTo>
                <a:close/>
              </a:path>
            </a:pathLst>
          </a:custGeom>
          <a:blipFill>
            <a:blip r:embed="rId2"/>
            <a:stretch>
              <a:fillRect/>
            </a:stretch>
          </a:blipFill>
        </p:spPr>
        <p:txBody>
          <a:bodyPr/>
          <a:lstStyle/>
          <a:p>
            <a:endParaRPr lang="en-GB"/>
          </a:p>
        </p:txBody>
      </p:sp>
      <p:sp>
        <p:nvSpPr>
          <p:cNvPr id="3" name="Freeform 3"/>
          <p:cNvSpPr/>
          <p:nvPr/>
        </p:nvSpPr>
        <p:spPr>
          <a:xfrm>
            <a:off x="8917375" y="5188443"/>
            <a:ext cx="14003809" cy="8139714"/>
          </a:xfrm>
          <a:custGeom>
            <a:avLst/>
            <a:gdLst/>
            <a:ahLst/>
            <a:cxnLst/>
            <a:rect l="l" t="t" r="r" b="b"/>
            <a:pathLst>
              <a:path w="14003809" h="8139714">
                <a:moveTo>
                  <a:pt x="0" y="0"/>
                </a:moveTo>
                <a:lnTo>
                  <a:pt x="14003809" y="0"/>
                </a:lnTo>
                <a:lnTo>
                  <a:pt x="14003809" y="8139714"/>
                </a:lnTo>
                <a:lnTo>
                  <a:pt x="0" y="8139714"/>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11912178" y="2601227"/>
            <a:ext cx="6347664" cy="6858969"/>
          </a:xfrm>
          <a:custGeom>
            <a:avLst/>
            <a:gdLst/>
            <a:ahLst/>
            <a:cxnLst/>
            <a:rect l="l" t="t" r="r" b="b"/>
            <a:pathLst>
              <a:path w="6347664" h="6858969">
                <a:moveTo>
                  <a:pt x="0" y="0"/>
                </a:moveTo>
                <a:lnTo>
                  <a:pt x="6347664" y="0"/>
                </a:lnTo>
                <a:lnTo>
                  <a:pt x="6347664" y="6858969"/>
                </a:lnTo>
                <a:lnTo>
                  <a:pt x="0" y="6858969"/>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a:off x="-659763" y="4288432"/>
            <a:ext cx="3896201" cy="6172200"/>
          </a:xfrm>
          <a:custGeom>
            <a:avLst/>
            <a:gdLst/>
            <a:ahLst/>
            <a:cxnLst/>
            <a:rect l="l" t="t" r="r" b="b"/>
            <a:pathLst>
              <a:path w="3896201" h="6172200">
                <a:moveTo>
                  <a:pt x="0" y="0"/>
                </a:moveTo>
                <a:lnTo>
                  <a:pt x="3896201" y="0"/>
                </a:lnTo>
                <a:lnTo>
                  <a:pt x="3896201" y="6172200"/>
                </a:lnTo>
                <a:lnTo>
                  <a:pt x="0" y="617220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Freeform 6"/>
          <p:cNvSpPr/>
          <p:nvPr/>
        </p:nvSpPr>
        <p:spPr>
          <a:xfrm>
            <a:off x="2888203" y="9258300"/>
            <a:ext cx="2282544" cy="1032851"/>
          </a:xfrm>
          <a:custGeom>
            <a:avLst/>
            <a:gdLst/>
            <a:ahLst/>
            <a:cxnLst/>
            <a:rect l="l" t="t" r="r" b="b"/>
            <a:pathLst>
              <a:path w="2282544" h="1032851">
                <a:moveTo>
                  <a:pt x="0" y="0"/>
                </a:moveTo>
                <a:lnTo>
                  <a:pt x="2282544" y="0"/>
                </a:lnTo>
                <a:lnTo>
                  <a:pt x="2282544" y="1032851"/>
                </a:lnTo>
                <a:lnTo>
                  <a:pt x="0" y="1032851"/>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a:off x="5638800" y="9258300"/>
            <a:ext cx="2282544" cy="1032851"/>
          </a:xfrm>
          <a:custGeom>
            <a:avLst/>
            <a:gdLst/>
            <a:ahLst/>
            <a:cxnLst/>
            <a:rect l="l" t="t" r="r" b="b"/>
            <a:pathLst>
              <a:path w="2282544" h="1032851">
                <a:moveTo>
                  <a:pt x="0" y="0"/>
                </a:moveTo>
                <a:lnTo>
                  <a:pt x="2282544" y="0"/>
                </a:lnTo>
                <a:lnTo>
                  <a:pt x="2282544" y="1032851"/>
                </a:lnTo>
                <a:lnTo>
                  <a:pt x="0" y="1032851"/>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8" name="TextBox 8"/>
          <p:cNvSpPr txBox="1"/>
          <p:nvPr/>
        </p:nvSpPr>
        <p:spPr>
          <a:xfrm>
            <a:off x="2888203" y="1837243"/>
            <a:ext cx="9661861" cy="4586512"/>
          </a:xfrm>
          <a:prstGeom prst="rect">
            <a:avLst/>
          </a:prstGeom>
        </p:spPr>
        <p:txBody>
          <a:bodyPr lIns="0" tIns="0" rIns="0" bIns="0" rtlCol="0" anchor="t">
            <a:spAutoFit/>
          </a:bodyPr>
          <a:lstStyle/>
          <a:p>
            <a:pPr algn="ctr">
              <a:lnSpc>
                <a:spcPts val="4475"/>
              </a:lnSpc>
            </a:pPr>
            <a:r>
              <a:rPr lang="en-US" sz="3196" dirty="0">
                <a:solidFill>
                  <a:srgbClr val="5D69B4"/>
                </a:solidFill>
                <a:latin typeface="Sniglet"/>
                <a:ea typeface="Sniglet"/>
                <a:cs typeface="Sniglet"/>
                <a:sym typeface="Sniglet"/>
              </a:rPr>
              <a:t>If you have any questions, please ring the school office or email us.</a:t>
            </a:r>
          </a:p>
          <a:p>
            <a:pPr algn="ctr">
              <a:lnSpc>
                <a:spcPts val="4475"/>
              </a:lnSpc>
            </a:pPr>
            <a:endParaRPr lang="en-US" sz="3196" dirty="0">
              <a:solidFill>
                <a:srgbClr val="5D69B4"/>
              </a:solidFill>
              <a:latin typeface="Sniglet"/>
              <a:ea typeface="Sniglet"/>
              <a:cs typeface="Sniglet"/>
              <a:sym typeface="Sniglet"/>
            </a:endParaRPr>
          </a:p>
          <a:p>
            <a:pPr algn="ctr">
              <a:lnSpc>
                <a:spcPts val="4475"/>
              </a:lnSpc>
            </a:pPr>
            <a:r>
              <a:rPr lang="en-US" sz="3196" dirty="0">
                <a:solidFill>
                  <a:srgbClr val="5D69B4"/>
                </a:solidFill>
                <a:latin typeface="Sniglet"/>
                <a:ea typeface="Sniglet"/>
                <a:cs typeface="Sniglet"/>
                <a:sym typeface="Sniglet"/>
              </a:rPr>
              <a:t>office@stlukes.risemat.co.uk</a:t>
            </a:r>
          </a:p>
          <a:p>
            <a:pPr algn="ctr">
              <a:lnSpc>
                <a:spcPts val="4475"/>
              </a:lnSpc>
            </a:pPr>
            <a:endParaRPr lang="en-US" sz="3196" dirty="0">
              <a:solidFill>
                <a:srgbClr val="5D69B4"/>
              </a:solidFill>
              <a:latin typeface="Sniglet"/>
              <a:ea typeface="Sniglet"/>
              <a:cs typeface="Sniglet"/>
              <a:sym typeface="Sniglet"/>
            </a:endParaRPr>
          </a:p>
          <a:p>
            <a:pPr algn="ctr">
              <a:lnSpc>
                <a:spcPts val="4475"/>
              </a:lnSpc>
            </a:pPr>
            <a:r>
              <a:rPr lang="en-US" sz="3196" dirty="0">
                <a:solidFill>
                  <a:srgbClr val="5D69B4"/>
                </a:solidFill>
                <a:latin typeface="Sniglet"/>
                <a:ea typeface="Sniglet"/>
                <a:cs typeface="Sniglet"/>
                <a:sym typeface="Sniglet"/>
              </a:rPr>
              <a:t>Thank you for attending. We hope that you and your child/children will enjoy being a part of the St. Luke’s family over the coming years.</a:t>
            </a:r>
          </a:p>
        </p:txBody>
      </p:sp>
      <p:sp>
        <p:nvSpPr>
          <p:cNvPr id="9" name="TextBox 9"/>
          <p:cNvSpPr txBox="1"/>
          <p:nvPr/>
        </p:nvSpPr>
        <p:spPr>
          <a:xfrm>
            <a:off x="5170747" y="750475"/>
            <a:ext cx="9915263" cy="651699"/>
          </a:xfrm>
          <a:prstGeom prst="rect">
            <a:avLst/>
          </a:prstGeom>
        </p:spPr>
        <p:txBody>
          <a:bodyPr lIns="0" tIns="0" rIns="0" bIns="0" rtlCol="0" anchor="t">
            <a:spAutoFit/>
          </a:bodyPr>
          <a:lstStyle/>
          <a:p>
            <a:pPr algn="l">
              <a:lnSpc>
                <a:spcPts val="4817"/>
              </a:lnSpc>
            </a:pPr>
            <a:r>
              <a:rPr lang="en-US" sz="4915" b="1">
                <a:solidFill>
                  <a:srgbClr val="5D69B4"/>
                </a:solidFill>
                <a:latin typeface="Playpen Sans Bold"/>
                <a:ea typeface="Playpen Sans Bold"/>
                <a:cs typeface="Playpen Sans Bold"/>
                <a:sym typeface="Playpen Sans Bold"/>
              </a:rPr>
              <a:t>Any Questions?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282</TotalTime>
  <Words>1123</Words>
  <Application>Microsoft Office PowerPoint</Application>
  <PresentationFormat>Custom</PresentationFormat>
  <Paragraphs>177</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Sniglet</vt:lpstr>
      <vt:lpstr>Arial</vt:lpstr>
      <vt:lpstr>Calibri</vt:lpstr>
      <vt:lpstr>Playpen Sans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Luke’s CofE Primary School</dc:title>
  <cp:lastModifiedBy>H Padam</cp:lastModifiedBy>
  <cp:revision>1</cp:revision>
  <dcterms:created xsi:type="dcterms:W3CDTF">2006-08-16T00:00:00Z</dcterms:created>
  <dcterms:modified xsi:type="dcterms:W3CDTF">2026-07-01T08:50:32Z</dcterms:modified>
  <dc:identifier>DAGnDnI_PQE</dc:identifier>
</cp:coreProperties>
</file>